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av" ContentType="audio/wav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notesMasterIdLst>
    <p:notesMasterId r:id="rId14"/>
  </p:notesMasterIdLst>
  <p:handoutMasterIdLst>
    <p:handoutMasterId r:id="rId15"/>
  </p:handoutMasterIdLst>
  <p:sldIdLst>
    <p:sldId id="282" r:id="rId2"/>
    <p:sldId id="343" r:id="rId3"/>
    <p:sldId id="345" r:id="rId4"/>
    <p:sldId id="331" r:id="rId5"/>
    <p:sldId id="346" r:id="rId6"/>
    <p:sldId id="347" r:id="rId7"/>
    <p:sldId id="333" r:id="rId8"/>
    <p:sldId id="335" r:id="rId9"/>
    <p:sldId id="334" r:id="rId10"/>
    <p:sldId id="257" r:id="rId11"/>
    <p:sldId id="336" r:id="rId12"/>
    <p:sldId id="344" r:id="rId1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  <a:srgbClr val="000099"/>
    <a:srgbClr val="0033CC"/>
    <a:srgbClr val="333399"/>
    <a:srgbClr val="0000CC"/>
    <a:srgbClr val="FFFF00"/>
    <a:srgbClr val="99FFCC"/>
    <a:srgbClr val="000066"/>
    <a:srgbClr val="3333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0" autoAdjust="0"/>
    <p:restoredTop sz="86410" autoAdjust="0"/>
  </p:normalViewPr>
  <p:slideViewPr>
    <p:cSldViewPr>
      <p:cViewPr varScale="1">
        <p:scale>
          <a:sx n="97" d="100"/>
          <a:sy n="97" d="100"/>
        </p:scale>
        <p:origin x="-91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  <p:sld r:id="rId2" collapse="1"/>
      <p:sld r:id="rId3" collapse="1"/>
      <p:sld r:id="rId4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464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_rels/viewProps.xml.rels><?xml version="1.0" encoding="UTF-8" standalone="yes"?>
<Relationships xmlns="http://schemas.openxmlformats.org/package/2006/relationships"><Relationship Id="rId3" Type="http://schemas.openxmlformats.org/officeDocument/2006/relationships/slide" Target="slides/slide11.xml"/><Relationship Id="rId2" Type="http://schemas.openxmlformats.org/officeDocument/2006/relationships/slide" Target="slides/slide10.xml"/><Relationship Id="rId1" Type="http://schemas.openxmlformats.org/officeDocument/2006/relationships/slide" Target="slides/slide8.xml"/><Relationship Id="rId4" Type="http://schemas.openxmlformats.org/officeDocument/2006/relationships/slide" Target="slides/slide1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8627295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audio1.wav>
</file>

<file path=ppt/media/image1.gif>
</file>

<file path=ppt/media/image2.png>
</file>

<file path=ppt/media/image3.png>
</file>

<file path=ppt/media/image4.png>
</file>

<file path=ppt/media/image5.png>
</file>

<file path=ppt/media/image6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9350" y="692150"/>
            <a:ext cx="4559300" cy="34163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</p:sp>
      <p:sp>
        <p:nvSpPr>
          <p:cNvPr id="2051" name="Rectangle 3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notes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3586786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Covalent</a:t>
            </a:r>
            <a:br>
              <a:rPr lang="en-US" smtClean="0"/>
            </a:br>
            <a:r>
              <a:rPr lang="en-US" smtClean="0"/>
              <a:t>Bonding</a:t>
            </a:r>
          </a:p>
          <a:p>
            <a:r>
              <a:rPr lang="en-US" smtClean="0"/>
              <a:t>Bonding models for methane, CH4. Models are NOT reality. Each has its own strengths and limitations.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51895896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Bond Length and Bond Energy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47871405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Resonance</a:t>
            </a:r>
          </a:p>
          <a:p>
            <a:r>
              <a:rPr lang="en-US" smtClean="0"/>
              <a:t>Occurs when more than one valid Lewis structure can be written for a particular molecule.</a:t>
            </a:r>
          </a:p>
          <a:p>
            <a:r>
              <a:rPr lang="en-US" smtClean="0"/>
              <a:t> These are resonance structures.   </a:t>
            </a:r>
          </a:p>
          <a:p>
            <a:r>
              <a:rPr lang="en-US" smtClean="0"/>
              <a:t>   The actual structure is an average of  </a:t>
            </a:r>
          </a:p>
          <a:p>
            <a:r>
              <a:rPr lang="en-US" smtClean="0"/>
              <a:t>   the resonance structures.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9038434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Resonance in Benzene, C6H6 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73395074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CA Standards</a:t>
            </a:r>
          </a:p>
          <a:p>
            <a:r>
              <a:rPr lang="en-US" smtClean="0"/>
              <a:t> Students know atoms combine to form molecules by sharing electrons to form covalent or metallic bonds or by exchanging electrons to form ionic bonds.</a:t>
            </a:r>
          </a:p>
          <a:p>
            <a:endParaRPr lang="en-US" smtClean="0"/>
          </a:p>
          <a:p>
            <a:r>
              <a:rPr lang="en-US" smtClean="0"/>
              <a:t> Students know chemical bonds between atoms in molecules such as H2, CH4, NH3, H2CCH2, N2, Cl2, and many large biological molecules are covalent.</a:t>
            </a:r>
          </a:p>
          <a:p>
            <a:endParaRPr lang="en-US" smtClean="0"/>
          </a:p>
          <a:p>
            <a:r>
              <a:rPr lang="en-US" smtClean="0"/>
              <a:t> Students know how to draw Lewis dot structures.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5816960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The Octet Rule and </a:t>
            </a:r>
            <a:br>
              <a:rPr lang="en-US" smtClean="0"/>
            </a:br>
            <a:r>
              <a:rPr lang="en-US" smtClean="0"/>
              <a:t>Covalent Compounds</a:t>
            </a:r>
          </a:p>
          <a:p>
            <a:r>
              <a:rPr lang="en-US" smtClean="0"/>
              <a:t> Covalent compounds tend to form so that each atom, by sharing electrons, has an octet of electrons in its highest occupied energy level.</a:t>
            </a:r>
          </a:p>
          <a:p>
            <a:endParaRPr lang="en-US" smtClean="0"/>
          </a:p>
          <a:p>
            <a:r>
              <a:rPr lang="en-US" smtClean="0"/>
              <a:t> Covalent compounds involve atoms of nonmetals only.</a:t>
            </a:r>
          </a:p>
          <a:p>
            <a:endParaRPr lang="en-US" smtClean="0"/>
          </a:p>
          <a:p>
            <a:r>
              <a:rPr lang="en-US" smtClean="0"/>
              <a:t> The term “molecule” is used exclusively for covalent bonding</a:t>
            </a:r>
          </a:p>
          <a:p>
            <a:endParaRPr lang="en-US" smtClean="0"/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78907009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The Octet Rule:</a:t>
            </a:r>
            <a:br>
              <a:rPr lang="en-US" smtClean="0"/>
            </a:br>
            <a:r>
              <a:rPr lang="en-US" smtClean="0"/>
              <a:t> The Diatomic Fluorine Molecule</a:t>
            </a:r>
          </a:p>
          <a:p>
            <a:r>
              <a:rPr lang="en-US" smtClean="0"/>
              <a:t>F</a:t>
            </a:r>
          </a:p>
          <a:p>
            <a:r>
              <a:rPr lang="en-US" smtClean="0"/>
              <a:t>F</a:t>
            </a:r>
          </a:p>
          <a:p>
            <a:r>
              <a:rPr lang="en-US" smtClean="0"/>
              <a:t>1s</a:t>
            </a:r>
          </a:p>
          <a:p>
            <a:r>
              <a:rPr lang="en-US" smtClean="0"/>
              <a:t>1s</a:t>
            </a:r>
          </a:p>
          <a:p>
            <a:r>
              <a:rPr lang="en-US" smtClean="0"/>
              <a:t>2s</a:t>
            </a:r>
          </a:p>
          <a:p>
            <a:r>
              <a:rPr lang="en-US" smtClean="0"/>
              <a:t>2s</a:t>
            </a:r>
          </a:p>
          <a:p>
            <a:r>
              <a:rPr lang="en-US" smtClean="0"/>
              <a:t>2p</a:t>
            </a:r>
          </a:p>
          <a:p>
            <a:r>
              <a:rPr lang="en-US" smtClean="0"/>
              <a:t>2p</a:t>
            </a:r>
          </a:p>
          <a:p>
            <a:r>
              <a:rPr lang="en-US" smtClean="0"/>
              <a:t>Each has seven valence electrons</a:t>
            </a:r>
          </a:p>
          <a:p>
            <a:r>
              <a:rPr lang="en-US" smtClean="0"/>
              <a:t>F</a:t>
            </a:r>
          </a:p>
          <a:p>
            <a:r>
              <a:rPr lang="en-US" smtClean="0"/>
              <a:t>F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20099516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The Octet Rule:</a:t>
            </a:r>
            <a:br>
              <a:rPr lang="en-US" smtClean="0"/>
            </a:br>
            <a:r>
              <a:rPr lang="en-US" smtClean="0"/>
              <a:t> The Diatomic Oxygen Molecule</a:t>
            </a:r>
          </a:p>
          <a:p>
            <a:r>
              <a:rPr lang="en-US" smtClean="0"/>
              <a:t>O </a:t>
            </a:r>
          </a:p>
          <a:p>
            <a:r>
              <a:rPr lang="en-US" smtClean="0"/>
              <a:t>O</a:t>
            </a:r>
          </a:p>
          <a:p>
            <a:r>
              <a:rPr lang="en-US" smtClean="0"/>
              <a:t>1s</a:t>
            </a:r>
          </a:p>
          <a:p>
            <a:r>
              <a:rPr lang="en-US" smtClean="0"/>
              <a:t>1s</a:t>
            </a:r>
          </a:p>
          <a:p>
            <a:r>
              <a:rPr lang="en-US" smtClean="0"/>
              <a:t>2s</a:t>
            </a:r>
          </a:p>
          <a:p>
            <a:r>
              <a:rPr lang="en-US" smtClean="0"/>
              <a:t>2s</a:t>
            </a:r>
          </a:p>
          <a:p>
            <a:r>
              <a:rPr lang="en-US" smtClean="0"/>
              <a:t>2p</a:t>
            </a:r>
          </a:p>
          <a:p>
            <a:r>
              <a:rPr lang="en-US" smtClean="0"/>
              <a:t>2p</a:t>
            </a:r>
          </a:p>
          <a:p>
            <a:r>
              <a:rPr lang="en-US" smtClean="0"/>
              <a:t>Each has six valence electrons</a:t>
            </a:r>
          </a:p>
          <a:p>
            <a:r>
              <a:rPr lang="en-US" smtClean="0"/>
              <a:t>O</a:t>
            </a:r>
          </a:p>
          <a:p>
            <a:r>
              <a:rPr lang="en-US" smtClean="0"/>
              <a:t>O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18282652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The Octet Rule: </a:t>
            </a:r>
            <a:br>
              <a:rPr lang="en-US" smtClean="0"/>
            </a:br>
            <a:r>
              <a:rPr lang="en-US" smtClean="0"/>
              <a:t>The Diatomic Nitrogen Molecule</a:t>
            </a:r>
          </a:p>
          <a:p>
            <a:r>
              <a:rPr lang="en-US" smtClean="0"/>
              <a:t>N</a:t>
            </a:r>
          </a:p>
          <a:p>
            <a:r>
              <a:rPr lang="en-US" smtClean="0"/>
              <a:t>N</a:t>
            </a:r>
          </a:p>
          <a:p>
            <a:r>
              <a:rPr lang="en-US" smtClean="0"/>
              <a:t>1s</a:t>
            </a:r>
          </a:p>
          <a:p>
            <a:r>
              <a:rPr lang="en-US" smtClean="0"/>
              <a:t>1s</a:t>
            </a:r>
          </a:p>
          <a:p>
            <a:r>
              <a:rPr lang="en-US" smtClean="0"/>
              <a:t>2s</a:t>
            </a:r>
          </a:p>
          <a:p>
            <a:r>
              <a:rPr lang="en-US" smtClean="0"/>
              <a:t>2s</a:t>
            </a:r>
          </a:p>
          <a:p>
            <a:r>
              <a:rPr lang="en-US" smtClean="0"/>
              <a:t>2p</a:t>
            </a:r>
          </a:p>
          <a:p>
            <a:r>
              <a:rPr lang="en-US" smtClean="0"/>
              <a:t>2p</a:t>
            </a:r>
          </a:p>
          <a:p>
            <a:r>
              <a:rPr lang="en-US" smtClean="0"/>
              <a:t>Each has five valence electrons</a:t>
            </a:r>
          </a:p>
          <a:p>
            <a:r>
              <a:rPr lang="en-US" smtClean="0"/>
              <a:t>N</a:t>
            </a:r>
          </a:p>
          <a:p>
            <a:r>
              <a:rPr lang="en-US" smtClean="0"/>
              <a:t> N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53604849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Lewis structures show how valence electrons are arranged among atoms in a molecule.</a:t>
            </a:r>
          </a:p>
          <a:p>
            <a:endParaRPr lang="en-US" smtClean="0"/>
          </a:p>
          <a:p>
            <a:r>
              <a:rPr lang="en-US" smtClean="0"/>
              <a:t>Lewis structures Reflect the central idea that stability of a compound relates to noble gas electron configuration.</a:t>
            </a:r>
          </a:p>
          <a:p>
            <a:endParaRPr lang="en-US" smtClean="0"/>
          </a:p>
          <a:p>
            <a:r>
              <a:rPr lang="en-US" smtClean="0"/>
              <a:t>Shared electrons pairs are covalent bonds and can be represented by two dots (:) or by a single line ( - )</a:t>
            </a:r>
          </a:p>
          <a:p>
            <a:r>
              <a:rPr lang="en-US" smtClean="0"/>
              <a:t>Lewis Structures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0288003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The HONC Rule</a:t>
            </a:r>
          </a:p>
          <a:p>
            <a:r>
              <a:rPr lang="en-US" smtClean="0"/>
              <a:t>Hydrogen (and Halogens) form one covalent bond</a:t>
            </a:r>
          </a:p>
          <a:p>
            <a:r>
              <a:rPr lang="en-US" smtClean="0"/>
              <a:t>Oxygen (and sulfur) form two covalent bonds</a:t>
            </a:r>
          </a:p>
          <a:p>
            <a:r>
              <a:rPr lang="en-US" smtClean="0"/>
              <a:t>One double bond, or two single bonds</a:t>
            </a:r>
          </a:p>
          <a:p>
            <a:r>
              <a:rPr lang="en-US" smtClean="0"/>
              <a:t>Nitrogen (and phosphorus) form three covalent bonds</a:t>
            </a:r>
          </a:p>
          <a:p>
            <a:r>
              <a:rPr lang="en-US" smtClean="0"/>
              <a:t>One triple bond, or three single bonds, or one double bond and a single bond</a:t>
            </a:r>
          </a:p>
          <a:p>
            <a:r>
              <a:rPr lang="en-US" smtClean="0"/>
              <a:t>Carbon (and silicon) form four covalent bonds.</a:t>
            </a:r>
          </a:p>
          <a:p>
            <a:r>
              <a:rPr lang="en-US" smtClean="0"/>
              <a:t>Two double bonds, or four single bonds, or a triple and a single, or a double and two singles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10597378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C</a:t>
            </a:r>
          </a:p>
          <a:p>
            <a:r>
              <a:rPr lang="en-US" smtClean="0"/>
              <a:t>H</a:t>
            </a:r>
          </a:p>
          <a:p>
            <a:r>
              <a:rPr lang="en-US" smtClean="0"/>
              <a:t>H</a:t>
            </a:r>
          </a:p>
          <a:p>
            <a:r>
              <a:rPr lang="en-US" smtClean="0"/>
              <a:t>H</a:t>
            </a:r>
          </a:p>
          <a:p>
            <a:r>
              <a:rPr lang="en-US" smtClean="0"/>
              <a:t>Cl</a:t>
            </a:r>
          </a:p>
          <a:p>
            <a:r>
              <a:rPr lang="en-US" smtClean="0"/>
              <a:t>..</a:t>
            </a:r>
          </a:p>
          <a:p>
            <a:r>
              <a:rPr lang="en-US" smtClean="0"/>
              <a:t>..</a:t>
            </a:r>
          </a:p>
          <a:p>
            <a:r>
              <a:rPr lang="en-US" smtClean="0"/>
              <a:t>..</a:t>
            </a:r>
          </a:p>
          <a:p>
            <a:r>
              <a:rPr lang="en-US" smtClean="0"/>
              <a:t>..</a:t>
            </a:r>
          </a:p>
          <a:p>
            <a:r>
              <a:rPr lang="en-US" smtClean="0"/>
              <a:t>Completing a Lewis Structure -CH3Cl</a:t>
            </a:r>
          </a:p>
          <a:p>
            <a:r>
              <a:rPr lang="en-US" smtClean="0"/>
              <a:t> Add up available valence electrons:</a:t>
            </a:r>
          </a:p>
          <a:p>
            <a:r>
              <a:rPr lang="en-US" smtClean="0"/>
              <a:t> C = 4, H = (3)(1), Cl = 7   Total = 14 </a:t>
            </a:r>
          </a:p>
          <a:p>
            <a:r>
              <a:rPr lang="en-US" smtClean="0"/>
              <a:t> Join peripheral atoms  </a:t>
            </a:r>
          </a:p>
          <a:p>
            <a:r>
              <a:rPr lang="en-US" smtClean="0"/>
              <a:t>to the central atom with electron pairs.</a:t>
            </a:r>
          </a:p>
          <a:p>
            <a:r>
              <a:rPr lang="en-US" smtClean="0"/>
              <a:t> Complete octets on     </a:t>
            </a:r>
          </a:p>
          <a:p>
            <a:r>
              <a:rPr lang="en-US" smtClean="0"/>
              <a:t>atoms other than hydrogen with remaining electrons</a:t>
            </a:r>
          </a:p>
          <a:p>
            <a:r>
              <a:rPr lang="en-US" smtClean="0"/>
              <a:t> Make carbon the central atom (it wants the most bonds, 4)</a:t>
            </a:r>
          </a:p>
          <a:p>
            <a:r>
              <a:rPr lang="en-US" smtClean="0"/>
              <a:t>..</a:t>
            </a:r>
          </a:p>
          <a:p>
            <a:r>
              <a:rPr lang="en-US" smtClean="0"/>
              <a:t>..</a:t>
            </a:r>
          </a:p>
          <a:p>
            <a:r>
              <a:rPr lang="en-US" smtClean="0"/>
              <a:t>..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7551238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71BA94-4E4A-49D7-8F2D-4D7490756F23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E4B2B0-7A62-44F1-9D1B-46009A67C886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5165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5165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394D9B9-BD96-4FE7-9C2A-776D60BFD001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457200" y="609600"/>
            <a:ext cx="8229600" cy="55165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9BCC2473-406E-4CE7-8BA5-87F99679A2C7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53026700-9DC1-4723-9C92-14423CDB5663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7473E901-8F16-410D-B688-CF260A3FC760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AA38DF-8A61-4D30-87E0-194FC98E6B94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19C2D9-74DA-49ED-8339-9B48FD89A3AC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1E7266-95AB-418C-B7DC-135019A25D9E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EF1B3F-F38B-4108-9DCD-17221821A11C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63E9B5-56C7-47CB-985A-4F154F890FEC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EF1520-CBF7-4732-9DF7-9529384F6702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1D096F-CEF5-461C-9C18-735E28ADC772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1A5553-1C27-430D-B569-DA2B553C553D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65540" name="Rectangle 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65541" name="Rectangle 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6E7EBAF1-E1B1-431E-B162-701DC5A5C822}" type="slidenum">
              <a:rPr lang="en-US"/>
              <a:pPr/>
              <a:t>‹№›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  <p:sldLayoutId id="2147483663" r:id="rId12"/>
    <p:sldLayoutId id="2147483664" r:id="rId13"/>
    <p:sldLayoutId id="2147483665" r:id="rId14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b="1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b="1">
          <a:solidFill>
            <a:schemeClr val="bg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bg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b="1">
          <a:solidFill>
            <a:schemeClr val="bg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2.png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5.png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8" name="Rectangle 4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3886200" cy="1828800"/>
          </a:xfrm>
        </p:spPr>
        <p:txBody>
          <a:bodyPr/>
          <a:lstStyle/>
          <a:p>
            <a:r>
              <a:rPr lang="en-US" sz="4800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Covalent</a:t>
            </a:r>
            <a:br>
              <a:rPr lang="en-US" sz="4800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</a:br>
            <a:r>
              <a:rPr lang="en-US" sz="4800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Bonding</a:t>
            </a:r>
            <a:endParaRPr lang="en-US" sz="4800" u="sng" dirty="0">
              <a:solidFill>
                <a:schemeClr val="tx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pic>
        <p:nvPicPr>
          <p:cNvPr id="4" name="Picture 3" descr="Methane.gif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4419600" y="692470"/>
            <a:ext cx="4724400" cy="616553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228600" y="1905000"/>
            <a:ext cx="4876800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tx1"/>
                </a:solidFill>
              </a:rPr>
              <a:t>Bonding models for methane, CH</a:t>
            </a:r>
            <a:r>
              <a:rPr lang="en-US" sz="2800" baseline="-25000" dirty="0" smtClean="0">
                <a:solidFill>
                  <a:schemeClr val="tx1"/>
                </a:solidFill>
              </a:rPr>
              <a:t>4</a:t>
            </a:r>
            <a:r>
              <a:rPr lang="en-US" sz="2800" dirty="0" smtClean="0">
                <a:solidFill>
                  <a:schemeClr val="tx1"/>
                </a:solidFill>
              </a:rPr>
              <a:t>. Models are NOT reality. Each has its own strengths and limitations.</a:t>
            </a:r>
            <a:endParaRPr lang="en-US" sz="2800" dirty="0">
              <a:solidFill>
                <a:schemeClr val="tx1"/>
              </a:solidFill>
            </a:endParaRPr>
          </a:p>
        </p:txBody>
      </p:sp>
      <p:pic>
        <p:nvPicPr>
          <p:cNvPr id="7" name="Picture 6" descr="methane2.png"/>
          <p:cNvPicPr>
            <a:picLocks noChangeAspect="1"/>
          </p:cNvPicPr>
          <p:nvPr/>
        </p:nvPicPr>
        <p:blipFill>
          <a:blip r:embed="rId4" cstate="print"/>
          <a:stretch>
            <a:fillRect/>
          </a:stretch>
        </p:blipFill>
        <p:spPr>
          <a:xfrm>
            <a:off x="1219200" y="4267200"/>
            <a:ext cx="1905000" cy="2020639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8001000" cy="762000"/>
          </a:xfrm>
          <a:noFill/>
          <a:ln/>
        </p:spPr>
        <p:txBody>
          <a:bodyPr lIns="90488" tIns="44450" rIns="90488" bIns="44450"/>
          <a:lstStyle/>
          <a:p>
            <a:r>
              <a:rPr lang="en-US" sz="32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Bond Length and Bond Energy</a:t>
            </a:r>
          </a:p>
        </p:txBody>
      </p:sp>
      <p:graphicFrame>
        <p:nvGraphicFramePr>
          <p:cNvPr id="5532" name="Group 412"/>
          <p:cNvGraphicFramePr>
            <a:graphicFrameLocks noGrp="1"/>
          </p:cNvGraphicFramePr>
          <p:nvPr>
            <p:ph idx="1"/>
          </p:nvPr>
        </p:nvGraphicFramePr>
        <p:xfrm>
          <a:off x="1295400" y="762000"/>
          <a:ext cx="6629400" cy="5943600"/>
        </p:xfrm>
        <a:graphic>
          <a:graphicData uri="http://schemas.openxmlformats.org/drawingml/2006/table">
            <a:tbl>
              <a:tblPr>
                <a:effectLst>
                  <a:outerShdw blurRad="50800" dist="101600" dir="2700000" algn="tl" rotWithShape="0">
                    <a:prstClr val="black">
                      <a:alpha val="40000"/>
                    </a:prstClr>
                  </a:outerShdw>
                </a:effectLst>
              </a:tblPr>
              <a:tblGrid>
                <a:gridCol w="1808163"/>
                <a:gridCol w="2154237"/>
                <a:gridCol w="2667000"/>
              </a:tblGrid>
              <a:tr h="3476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Comic Sans MS" pitchFamily="66" charset="0"/>
                          <a:cs typeface="Times New Roman" pitchFamily="18" charset="0"/>
                        </a:rPr>
                        <a:t>Bond</a:t>
                      </a:r>
                      <a:endParaRPr kumimoji="0" lang="en-US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Comic Sans MS" pitchFamily="66" charset="0"/>
                          <a:cs typeface="Times New Roman" pitchFamily="18" charset="0"/>
                        </a:rPr>
                        <a:t>Length (pm)</a:t>
                      </a:r>
                      <a:endParaRPr kumimoji="0" lang="en-US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Comic Sans MS" pitchFamily="66" charset="0"/>
                          <a:cs typeface="Times New Roman" pitchFamily="18" charset="0"/>
                        </a:rPr>
                        <a:t>Energy (kJ/mol)</a:t>
                      </a:r>
                      <a:endParaRPr kumimoji="0" lang="en-US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925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 - C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154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346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76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C=C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134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612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76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  <a:sym typeface="Symbol" pitchFamily="18" charset="2"/>
                        </a:rPr>
                        <a:t>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120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835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925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 - N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147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305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76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C=N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132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615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76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</a:t>
                      </a: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  <a:sym typeface="Symbol" pitchFamily="18" charset="2"/>
                        </a:rPr>
                        <a:t></a:t>
                      </a: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N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116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887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76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 - O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143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358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925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C=O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120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799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76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</a:t>
                      </a: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  <a:sym typeface="Symbol" pitchFamily="18" charset="2"/>
                        </a:rPr>
                        <a:t></a:t>
                      </a: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O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113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1072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76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N - N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145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180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925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N=N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125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418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76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N</a:t>
                      </a: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  <a:sym typeface="Symbol" pitchFamily="18" charset="2"/>
                        </a:rPr>
                        <a:t></a:t>
                      </a: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N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110</a:t>
                      </a: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942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0"/>
            <a:ext cx="2971800" cy="762000"/>
          </a:xfrm>
          <a:noFill/>
          <a:ln/>
        </p:spPr>
        <p:txBody>
          <a:bodyPr lIns="90488" tIns="44450" rIns="90488" bIns="44450"/>
          <a:lstStyle/>
          <a:p>
            <a:r>
              <a:rPr lang="en-US" sz="4000" u="sng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Resonance</a:t>
            </a:r>
          </a:p>
        </p:txBody>
      </p:sp>
      <p:sp>
        <p:nvSpPr>
          <p:cNvPr id="12390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685800"/>
            <a:ext cx="7772400" cy="1371600"/>
          </a:xfrm>
          <a:noFill/>
          <a:ln w="12700"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>
              <a:buFontTx/>
              <a:buBlip>
                <a:blip r:embed="rId3"/>
              </a:buBlip>
            </a:pPr>
            <a:r>
              <a:rPr lang="en-US" sz="2800" dirty="0">
                <a:solidFill>
                  <a:schemeClr val="tx1"/>
                </a:solidFill>
              </a:rPr>
              <a:t>Occurs when more than one valid Lewis structure can be written for a particular molecule.</a:t>
            </a:r>
          </a:p>
        </p:txBody>
      </p:sp>
      <p:sp>
        <p:nvSpPr>
          <p:cNvPr id="123909" name="Text Box 5"/>
          <p:cNvSpPr txBox="1">
            <a:spLocks noChangeArrowheads="1"/>
          </p:cNvSpPr>
          <p:nvPr/>
        </p:nvSpPr>
        <p:spPr bwMode="auto">
          <a:xfrm>
            <a:off x="990600" y="5029200"/>
            <a:ext cx="7407275" cy="13731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buFontTx/>
              <a:buBlip>
                <a:blip r:embed="rId3"/>
              </a:buBlip>
            </a:pPr>
            <a:r>
              <a:rPr lang="en-US" sz="2800" dirty="0"/>
              <a:t> </a:t>
            </a:r>
            <a:r>
              <a:rPr lang="en-US" sz="2800" dirty="0">
                <a:solidFill>
                  <a:schemeClr val="tx1"/>
                </a:solidFill>
              </a:rPr>
              <a:t>These are resonance structures.   </a:t>
            </a:r>
          </a:p>
          <a:p>
            <a:r>
              <a:rPr lang="en-US" sz="2800" dirty="0">
                <a:solidFill>
                  <a:schemeClr val="tx1"/>
                </a:solidFill>
              </a:rPr>
              <a:t>   The actual structure is an average of  </a:t>
            </a:r>
          </a:p>
          <a:p>
            <a:r>
              <a:rPr lang="en-US" sz="2800" dirty="0">
                <a:solidFill>
                  <a:schemeClr val="tx1"/>
                </a:solidFill>
              </a:rPr>
              <a:t>   the resonance structures.</a:t>
            </a:r>
          </a:p>
        </p:txBody>
      </p:sp>
      <p:pic>
        <p:nvPicPr>
          <p:cNvPr id="3076" name="Picture 4" descr="File:Ozone-resonance.pn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838200" y="2362200"/>
            <a:ext cx="7620000" cy="2266951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9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7" dur="500"/>
                                        <p:tgtEl>
                                          <p:spTgt spid="1239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9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500"/>
                                        <p:tgtEl>
                                          <p:spTgt spid="1239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3907" grpId="0" animBg="1" autoUpdateAnimBg="0"/>
      <p:bldP spid="123909" grpId="0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0"/>
            <a:ext cx="8686800" cy="762000"/>
          </a:xfrm>
          <a:noFill/>
          <a:ln/>
        </p:spPr>
        <p:txBody>
          <a:bodyPr lIns="90488" tIns="44450" rIns="90488" bIns="44450"/>
          <a:lstStyle/>
          <a:p>
            <a:r>
              <a:rPr lang="en-US" sz="4000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Resonance in Benzene, C</a:t>
            </a:r>
            <a:r>
              <a:rPr lang="en-US" sz="4000" u="sng" baseline="-25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6</a:t>
            </a:r>
            <a:r>
              <a:rPr lang="en-US" sz="4000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H</a:t>
            </a:r>
            <a:r>
              <a:rPr lang="en-US" sz="4000" u="sng" baseline="-25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6</a:t>
            </a:r>
            <a:r>
              <a:rPr lang="en-US" sz="4000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 </a:t>
            </a:r>
            <a:endParaRPr lang="en-US" sz="4000" u="sng" dirty="0">
              <a:solidFill>
                <a:schemeClr val="tx1"/>
              </a:solidFill>
              <a:effectLst>
                <a:outerShdw blurRad="38100" dist="38100" dir="2700000" algn="tl">
                  <a:srgbClr val="808080"/>
                </a:outerShdw>
              </a:effectLst>
            </a:endParaRPr>
          </a:p>
        </p:txBody>
      </p:sp>
      <p:pic>
        <p:nvPicPr>
          <p:cNvPr id="3074" name="Picture 2" descr="File:Benzene resonance structures.pn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143000" y="914400"/>
            <a:ext cx="6553200" cy="5530127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 sz="4800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CA Standards</a:t>
            </a:r>
            <a:endParaRPr lang="en-US" sz="4800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685800" y="1066800"/>
            <a:ext cx="8001000" cy="5262979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8575">
            <a:solidFill>
              <a:schemeClr val="tx1"/>
            </a:solidFill>
          </a:ln>
          <a:effectLst>
            <a:outerShdw blurRad="50800" dist="101600" dir="2700000" algn="tl" rotWithShape="0">
              <a:prstClr val="black">
                <a:alpha val="40000"/>
              </a:prstClr>
            </a:outerShdw>
          </a:effectLst>
        </p:spPr>
        <p:txBody>
          <a:bodyPr wrap="square">
            <a:spAutoFit/>
          </a:bodyPr>
          <a:lstStyle/>
          <a:p>
            <a:pPr>
              <a:buClr>
                <a:srgbClr val="990000"/>
              </a:buClr>
              <a:buFont typeface="Wingdings" pitchFamily="2" charset="2"/>
              <a:buChar char="q"/>
            </a:pPr>
            <a:r>
              <a:rPr lang="en-US" sz="2800" i="1" dirty="0" smtClean="0">
                <a:solidFill>
                  <a:srgbClr val="006600"/>
                </a:solidFill>
              </a:rPr>
              <a:t> Students know </a:t>
            </a:r>
            <a:r>
              <a:rPr lang="en-US" sz="2800" dirty="0" smtClean="0">
                <a:solidFill>
                  <a:srgbClr val="006600"/>
                </a:solidFill>
              </a:rPr>
              <a:t>atoms combine to form molecules by sharing electrons to form covalent or metallic bonds or by exchanging electrons to form ionic bonds.</a:t>
            </a:r>
          </a:p>
          <a:p>
            <a:pPr>
              <a:buClr>
                <a:srgbClr val="990000"/>
              </a:buClr>
            </a:pPr>
            <a:endParaRPr lang="en-US" sz="2800" dirty="0" smtClean="0">
              <a:solidFill>
                <a:srgbClr val="006600"/>
              </a:solidFill>
            </a:endParaRPr>
          </a:p>
          <a:p>
            <a:pPr>
              <a:buClr>
                <a:srgbClr val="990000"/>
              </a:buClr>
              <a:buFont typeface="Wingdings" pitchFamily="2" charset="2"/>
              <a:buChar char="q"/>
            </a:pPr>
            <a:r>
              <a:rPr lang="en-US" sz="2800" dirty="0" smtClean="0">
                <a:solidFill>
                  <a:srgbClr val="006600"/>
                </a:solidFill>
              </a:rPr>
              <a:t> </a:t>
            </a:r>
            <a:r>
              <a:rPr lang="en-US" sz="2800" i="1" dirty="0" smtClean="0">
                <a:solidFill>
                  <a:srgbClr val="006600"/>
                </a:solidFill>
              </a:rPr>
              <a:t>Students know </a:t>
            </a:r>
            <a:r>
              <a:rPr lang="en-US" sz="2800" dirty="0" smtClean="0">
                <a:solidFill>
                  <a:srgbClr val="006600"/>
                </a:solidFill>
              </a:rPr>
              <a:t>chemical bonds between atoms in </a:t>
            </a:r>
            <a:r>
              <a:rPr lang="en-US" sz="2800" i="1" u="sng" dirty="0" smtClean="0">
                <a:solidFill>
                  <a:srgbClr val="006600"/>
                </a:solidFill>
              </a:rPr>
              <a:t>molecules</a:t>
            </a:r>
            <a:r>
              <a:rPr lang="en-US" sz="2800" dirty="0" smtClean="0">
                <a:solidFill>
                  <a:srgbClr val="006600"/>
                </a:solidFill>
              </a:rPr>
              <a:t> such as H</a:t>
            </a:r>
            <a:r>
              <a:rPr lang="en-US" sz="2800" baseline="-25000" dirty="0" smtClean="0">
                <a:solidFill>
                  <a:srgbClr val="006600"/>
                </a:solidFill>
              </a:rPr>
              <a:t>2</a:t>
            </a:r>
            <a:r>
              <a:rPr lang="en-US" sz="2800" dirty="0" smtClean="0">
                <a:solidFill>
                  <a:srgbClr val="006600"/>
                </a:solidFill>
              </a:rPr>
              <a:t>, CH</a:t>
            </a:r>
            <a:r>
              <a:rPr lang="en-US" sz="2800" baseline="-25000" dirty="0" smtClean="0">
                <a:solidFill>
                  <a:srgbClr val="006600"/>
                </a:solidFill>
              </a:rPr>
              <a:t>4</a:t>
            </a:r>
            <a:r>
              <a:rPr lang="en-US" sz="2800" dirty="0" smtClean="0">
                <a:solidFill>
                  <a:srgbClr val="006600"/>
                </a:solidFill>
              </a:rPr>
              <a:t>, NH</a:t>
            </a:r>
            <a:r>
              <a:rPr lang="en-US" sz="2800" baseline="-25000" dirty="0" smtClean="0">
                <a:solidFill>
                  <a:srgbClr val="006600"/>
                </a:solidFill>
              </a:rPr>
              <a:t>3</a:t>
            </a:r>
            <a:r>
              <a:rPr lang="en-US" sz="2800" dirty="0" smtClean="0">
                <a:solidFill>
                  <a:srgbClr val="006600"/>
                </a:solidFill>
              </a:rPr>
              <a:t>, H</a:t>
            </a:r>
            <a:r>
              <a:rPr lang="en-US" sz="2800" baseline="-25000" dirty="0" smtClean="0">
                <a:solidFill>
                  <a:srgbClr val="006600"/>
                </a:solidFill>
              </a:rPr>
              <a:t>2</a:t>
            </a:r>
            <a:r>
              <a:rPr lang="en-US" sz="2800" dirty="0" smtClean="0">
                <a:solidFill>
                  <a:srgbClr val="006600"/>
                </a:solidFill>
              </a:rPr>
              <a:t>CCH</a:t>
            </a:r>
            <a:r>
              <a:rPr lang="en-US" sz="2800" baseline="-25000" dirty="0" smtClean="0">
                <a:solidFill>
                  <a:srgbClr val="006600"/>
                </a:solidFill>
              </a:rPr>
              <a:t>2</a:t>
            </a:r>
            <a:r>
              <a:rPr lang="en-US" sz="2800" dirty="0" smtClean="0">
                <a:solidFill>
                  <a:srgbClr val="006600"/>
                </a:solidFill>
              </a:rPr>
              <a:t>, N</a:t>
            </a:r>
            <a:r>
              <a:rPr lang="en-US" sz="2800" baseline="-25000" dirty="0" smtClean="0">
                <a:solidFill>
                  <a:srgbClr val="006600"/>
                </a:solidFill>
              </a:rPr>
              <a:t>2</a:t>
            </a:r>
            <a:r>
              <a:rPr lang="en-US" sz="2800" dirty="0" smtClean="0">
                <a:solidFill>
                  <a:srgbClr val="006600"/>
                </a:solidFill>
              </a:rPr>
              <a:t>, Cl</a:t>
            </a:r>
            <a:r>
              <a:rPr lang="en-US" sz="2800" baseline="-25000" dirty="0" smtClean="0">
                <a:solidFill>
                  <a:srgbClr val="006600"/>
                </a:solidFill>
              </a:rPr>
              <a:t>2</a:t>
            </a:r>
            <a:r>
              <a:rPr lang="en-US" sz="2800" dirty="0" smtClean="0">
                <a:solidFill>
                  <a:srgbClr val="006600"/>
                </a:solidFill>
              </a:rPr>
              <a:t>, and many large biological molecules are covalent.</a:t>
            </a:r>
          </a:p>
          <a:p>
            <a:pPr>
              <a:buClr>
                <a:srgbClr val="990000"/>
              </a:buClr>
            </a:pPr>
            <a:endParaRPr lang="en-US" sz="2800" dirty="0" smtClean="0">
              <a:solidFill>
                <a:srgbClr val="006600"/>
              </a:solidFill>
            </a:endParaRPr>
          </a:p>
          <a:p>
            <a:pPr>
              <a:buClr>
                <a:srgbClr val="990000"/>
              </a:buClr>
              <a:buFont typeface="Wingdings" pitchFamily="2" charset="2"/>
              <a:buChar char="q"/>
            </a:pPr>
            <a:r>
              <a:rPr lang="en-US" sz="2800" dirty="0" smtClean="0">
                <a:solidFill>
                  <a:srgbClr val="006600"/>
                </a:solidFill>
              </a:rPr>
              <a:t> </a:t>
            </a:r>
            <a:r>
              <a:rPr lang="en-US" sz="2800" i="1" dirty="0" smtClean="0">
                <a:solidFill>
                  <a:srgbClr val="006600"/>
                </a:solidFill>
              </a:rPr>
              <a:t>Students know </a:t>
            </a:r>
            <a:r>
              <a:rPr lang="en-US" sz="2800" dirty="0" smtClean="0">
                <a:solidFill>
                  <a:srgbClr val="006600"/>
                </a:solidFill>
              </a:rPr>
              <a:t>how to draw Lewis dot structures.</a:t>
            </a:r>
            <a:endParaRPr lang="en-US" sz="2800" dirty="0">
              <a:solidFill>
                <a:srgbClr val="0066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86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304800"/>
            <a:ext cx="8839200" cy="1143000"/>
          </a:xfrm>
        </p:spPr>
        <p:txBody>
          <a:bodyPr/>
          <a:lstStyle/>
          <a:p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The </a:t>
            </a:r>
            <a:r>
              <a:rPr lang="en-US" sz="3600" dirty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Octet</a:t>
            </a:r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 Rule </a:t>
            </a:r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and </a:t>
            </a:r>
            <a:b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</a:br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Covalent </a:t>
            </a:r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Compounds</a:t>
            </a:r>
          </a:p>
        </p:txBody>
      </p:sp>
      <p:sp>
        <p:nvSpPr>
          <p:cNvPr id="118788" name="Text Box 4"/>
          <p:cNvSpPr txBox="1">
            <a:spLocks noChangeArrowheads="1"/>
          </p:cNvSpPr>
          <p:nvPr/>
        </p:nvSpPr>
        <p:spPr bwMode="auto">
          <a:xfrm>
            <a:off x="228600" y="1752600"/>
            <a:ext cx="8686800" cy="440120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buClr>
                <a:srgbClr val="800000"/>
              </a:buClr>
              <a:buFont typeface="Wingdings" pitchFamily="2" charset="2"/>
              <a:buChar char="v"/>
            </a:pPr>
            <a:r>
              <a:rPr lang="en-US" sz="2800" dirty="0" smtClean="0">
                <a:solidFill>
                  <a:srgbClr val="006600"/>
                </a:solidFill>
              </a:rPr>
              <a:t> Covalent </a:t>
            </a:r>
            <a:r>
              <a:rPr lang="en-US" sz="2800" dirty="0">
                <a:solidFill>
                  <a:srgbClr val="006600"/>
                </a:solidFill>
              </a:rPr>
              <a:t>compounds tend to form so that each atom, by </a:t>
            </a:r>
            <a:r>
              <a:rPr lang="en-US" sz="2800" u="sng" dirty="0">
                <a:solidFill>
                  <a:srgbClr val="006600"/>
                </a:solidFill>
              </a:rPr>
              <a:t>sharing</a:t>
            </a:r>
            <a:r>
              <a:rPr lang="en-US" sz="2800" dirty="0">
                <a:solidFill>
                  <a:srgbClr val="006600"/>
                </a:solidFill>
              </a:rPr>
              <a:t> electrons, has an octet of electrons in its highest occupied energy level</a:t>
            </a:r>
            <a:r>
              <a:rPr lang="en-US" sz="2800" dirty="0" smtClean="0">
                <a:solidFill>
                  <a:srgbClr val="006600"/>
                </a:solidFill>
              </a:rPr>
              <a:t>.</a:t>
            </a:r>
          </a:p>
          <a:p>
            <a:pPr>
              <a:buClr>
                <a:srgbClr val="800000"/>
              </a:buClr>
            </a:pPr>
            <a:endParaRPr lang="en-US" sz="2800" dirty="0" smtClean="0">
              <a:solidFill>
                <a:srgbClr val="006600"/>
              </a:solidFill>
            </a:endParaRPr>
          </a:p>
          <a:p>
            <a:pPr>
              <a:buClr>
                <a:srgbClr val="800000"/>
              </a:buClr>
              <a:buFont typeface="Wingdings" pitchFamily="2" charset="2"/>
              <a:buChar char="v"/>
            </a:pPr>
            <a:r>
              <a:rPr lang="en-US" sz="2800" dirty="0" smtClean="0">
                <a:solidFill>
                  <a:srgbClr val="006600"/>
                </a:solidFill>
              </a:rPr>
              <a:t> Covalent compounds involve atoms of </a:t>
            </a:r>
            <a:r>
              <a:rPr lang="en-US" sz="2800" i="1" u="sng" dirty="0" smtClean="0">
                <a:solidFill>
                  <a:srgbClr val="006600"/>
                </a:solidFill>
              </a:rPr>
              <a:t>nonmetals only</a:t>
            </a:r>
            <a:r>
              <a:rPr lang="en-US" sz="2800" dirty="0" smtClean="0">
                <a:solidFill>
                  <a:srgbClr val="006600"/>
                </a:solidFill>
              </a:rPr>
              <a:t>.</a:t>
            </a:r>
          </a:p>
          <a:p>
            <a:pPr>
              <a:buClr>
                <a:srgbClr val="800000"/>
              </a:buClr>
            </a:pPr>
            <a:endParaRPr lang="en-US" sz="2800" dirty="0" smtClean="0">
              <a:solidFill>
                <a:srgbClr val="006600"/>
              </a:solidFill>
            </a:endParaRPr>
          </a:p>
          <a:p>
            <a:pPr>
              <a:buClr>
                <a:srgbClr val="800000"/>
              </a:buClr>
              <a:buFont typeface="Wingdings" pitchFamily="2" charset="2"/>
              <a:buChar char="v"/>
            </a:pPr>
            <a:r>
              <a:rPr lang="en-US" sz="2800" dirty="0" smtClean="0">
                <a:solidFill>
                  <a:srgbClr val="006600"/>
                </a:solidFill>
              </a:rPr>
              <a:t> The term “</a:t>
            </a:r>
            <a:r>
              <a:rPr lang="en-US" sz="2800" i="1" u="sng" dirty="0" smtClean="0">
                <a:solidFill>
                  <a:srgbClr val="006600"/>
                </a:solidFill>
              </a:rPr>
              <a:t>molecule</a:t>
            </a:r>
            <a:r>
              <a:rPr lang="en-US" sz="2800" dirty="0" smtClean="0">
                <a:solidFill>
                  <a:srgbClr val="006600"/>
                </a:solidFill>
              </a:rPr>
              <a:t>” is used exclusively for covalent bonding</a:t>
            </a:r>
          </a:p>
          <a:p>
            <a:pPr>
              <a:buClr>
                <a:srgbClr val="800000"/>
              </a:buClr>
              <a:buFont typeface="Wingdings" pitchFamily="2" charset="2"/>
              <a:buChar char="v"/>
            </a:pPr>
            <a:endParaRPr lang="en-US" sz="2800" dirty="0">
              <a:solidFill>
                <a:srgbClr val="0066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86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0"/>
            <a:ext cx="8991600" cy="1143000"/>
          </a:xfrm>
        </p:spPr>
        <p:txBody>
          <a:bodyPr/>
          <a:lstStyle/>
          <a:p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The </a:t>
            </a:r>
            <a:r>
              <a:rPr lang="en-US" sz="3600" dirty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Octet</a:t>
            </a:r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 </a:t>
            </a:r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Rule:</a:t>
            </a:r>
            <a:b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</a:br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 The Diatomic Fluorine Molecule</a:t>
            </a:r>
            <a:endParaRPr lang="en-US" sz="3600" dirty="0">
              <a:solidFill>
                <a:schemeClr val="tx1"/>
              </a:solidFill>
              <a:effectLst>
                <a:outerShdw blurRad="38100" dist="38100" dir="2700000" algn="tl">
                  <a:srgbClr val="808080"/>
                </a:outerShdw>
              </a:effectLst>
            </a:endParaRPr>
          </a:p>
        </p:txBody>
      </p:sp>
      <p:cxnSp>
        <p:nvCxnSpPr>
          <p:cNvPr id="8" name="Straight Connector 7"/>
          <p:cNvCxnSpPr/>
          <p:nvPr/>
        </p:nvCxnSpPr>
        <p:spPr bwMode="auto">
          <a:xfrm>
            <a:off x="11430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9" name="Straight Connector 8"/>
          <p:cNvCxnSpPr/>
          <p:nvPr/>
        </p:nvCxnSpPr>
        <p:spPr bwMode="auto">
          <a:xfrm>
            <a:off x="21336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0" name="Straight Connector 9"/>
          <p:cNvCxnSpPr/>
          <p:nvPr/>
        </p:nvCxnSpPr>
        <p:spPr bwMode="auto">
          <a:xfrm>
            <a:off x="31242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1" name="Straight Connector 10"/>
          <p:cNvCxnSpPr/>
          <p:nvPr/>
        </p:nvCxnSpPr>
        <p:spPr bwMode="auto">
          <a:xfrm>
            <a:off x="41148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2" name="Straight Connector 11"/>
          <p:cNvCxnSpPr/>
          <p:nvPr/>
        </p:nvCxnSpPr>
        <p:spPr bwMode="auto">
          <a:xfrm>
            <a:off x="51054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4" name="Straight Connector 13"/>
          <p:cNvCxnSpPr/>
          <p:nvPr/>
        </p:nvCxnSpPr>
        <p:spPr bwMode="auto">
          <a:xfrm>
            <a:off x="11430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5" name="Straight Connector 14"/>
          <p:cNvCxnSpPr/>
          <p:nvPr/>
        </p:nvCxnSpPr>
        <p:spPr bwMode="auto">
          <a:xfrm>
            <a:off x="21336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6" name="Straight Connector 15"/>
          <p:cNvCxnSpPr/>
          <p:nvPr/>
        </p:nvCxnSpPr>
        <p:spPr bwMode="auto">
          <a:xfrm>
            <a:off x="31242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7" name="Straight Connector 16"/>
          <p:cNvCxnSpPr/>
          <p:nvPr/>
        </p:nvCxnSpPr>
        <p:spPr bwMode="auto">
          <a:xfrm>
            <a:off x="41148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8" name="Straight Connector 17"/>
          <p:cNvCxnSpPr/>
          <p:nvPr/>
        </p:nvCxnSpPr>
        <p:spPr bwMode="auto">
          <a:xfrm>
            <a:off x="51054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0" name="TextBox 19"/>
          <p:cNvSpPr txBox="1"/>
          <p:nvPr/>
        </p:nvSpPr>
        <p:spPr>
          <a:xfrm>
            <a:off x="539091" y="1295400"/>
            <a:ext cx="52770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rgbClr val="000099"/>
                </a:solidFill>
              </a:rPr>
              <a:t>F</a:t>
            </a:r>
            <a:endParaRPr lang="en-US" sz="4400" dirty="0">
              <a:solidFill>
                <a:srgbClr val="000099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533400" y="2971800"/>
            <a:ext cx="52770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rgbClr val="000099"/>
                </a:solidFill>
              </a:rPr>
              <a:t>F</a:t>
            </a:r>
            <a:endParaRPr lang="en-US" sz="4400" dirty="0">
              <a:solidFill>
                <a:srgbClr val="000099"/>
              </a:solidFill>
            </a:endParaRPr>
          </a:p>
        </p:txBody>
      </p:sp>
      <p:cxnSp>
        <p:nvCxnSpPr>
          <p:cNvPr id="23" name="Straight Arrow Connector 22"/>
          <p:cNvCxnSpPr/>
          <p:nvPr/>
        </p:nvCxnSpPr>
        <p:spPr bwMode="auto">
          <a:xfrm rot="5400000" flipH="1" flipV="1">
            <a:off x="11437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4" name="Straight Arrow Connector 23"/>
          <p:cNvCxnSpPr/>
          <p:nvPr/>
        </p:nvCxnSpPr>
        <p:spPr bwMode="auto">
          <a:xfrm rot="5400000" flipH="1" flipV="1">
            <a:off x="11437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5" name="Straight Arrow Connector 24"/>
          <p:cNvCxnSpPr/>
          <p:nvPr/>
        </p:nvCxnSpPr>
        <p:spPr bwMode="auto">
          <a:xfrm rot="5400000" flipH="1" flipV="1">
            <a:off x="21343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6" name="Straight Arrow Connector 25"/>
          <p:cNvCxnSpPr/>
          <p:nvPr/>
        </p:nvCxnSpPr>
        <p:spPr bwMode="auto">
          <a:xfrm rot="5400000" flipH="1" flipV="1">
            <a:off x="21343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7" name="Straight Arrow Connector 26"/>
          <p:cNvCxnSpPr/>
          <p:nvPr/>
        </p:nvCxnSpPr>
        <p:spPr bwMode="auto">
          <a:xfrm rot="5400000" flipH="1" flipV="1">
            <a:off x="31249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8" name="Straight Arrow Connector 27"/>
          <p:cNvCxnSpPr/>
          <p:nvPr/>
        </p:nvCxnSpPr>
        <p:spPr bwMode="auto">
          <a:xfrm rot="5400000" flipH="1" flipV="1">
            <a:off x="31249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9" name="Straight Arrow Connector 28"/>
          <p:cNvCxnSpPr/>
          <p:nvPr/>
        </p:nvCxnSpPr>
        <p:spPr bwMode="auto">
          <a:xfrm rot="5400000" flipH="1" flipV="1">
            <a:off x="41155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0" name="Straight Arrow Connector 29"/>
          <p:cNvCxnSpPr/>
          <p:nvPr/>
        </p:nvCxnSpPr>
        <p:spPr bwMode="auto">
          <a:xfrm rot="5400000" flipH="1" flipV="1">
            <a:off x="41155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1" name="Straight Arrow Connector 30"/>
          <p:cNvCxnSpPr/>
          <p:nvPr/>
        </p:nvCxnSpPr>
        <p:spPr bwMode="auto">
          <a:xfrm rot="5400000" flipH="1" flipV="1">
            <a:off x="51061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7" name="Straight Arrow Connector 36"/>
          <p:cNvCxnSpPr/>
          <p:nvPr/>
        </p:nvCxnSpPr>
        <p:spPr bwMode="auto">
          <a:xfrm rot="16200000" flipH="1">
            <a:off x="44203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8" name="Straight Arrow Connector 37"/>
          <p:cNvCxnSpPr/>
          <p:nvPr/>
        </p:nvCxnSpPr>
        <p:spPr bwMode="auto">
          <a:xfrm rot="16200000" flipH="1">
            <a:off x="44203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9" name="Straight Arrow Connector 38"/>
          <p:cNvCxnSpPr/>
          <p:nvPr/>
        </p:nvCxnSpPr>
        <p:spPr bwMode="auto">
          <a:xfrm rot="16200000" flipH="1">
            <a:off x="34297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0" name="Straight Arrow Connector 39"/>
          <p:cNvCxnSpPr/>
          <p:nvPr/>
        </p:nvCxnSpPr>
        <p:spPr bwMode="auto">
          <a:xfrm rot="16200000" flipH="1">
            <a:off x="34297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1" name="Straight Arrow Connector 40"/>
          <p:cNvCxnSpPr/>
          <p:nvPr/>
        </p:nvCxnSpPr>
        <p:spPr bwMode="auto">
          <a:xfrm rot="16200000" flipH="1">
            <a:off x="24391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2" name="Straight Arrow Connector 41"/>
          <p:cNvCxnSpPr/>
          <p:nvPr/>
        </p:nvCxnSpPr>
        <p:spPr bwMode="auto">
          <a:xfrm rot="16200000" flipH="1">
            <a:off x="24391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3" name="Straight Arrow Connector 42"/>
          <p:cNvCxnSpPr/>
          <p:nvPr/>
        </p:nvCxnSpPr>
        <p:spPr bwMode="auto">
          <a:xfrm rot="16200000" flipH="1">
            <a:off x="14485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4" name="Straight Arrow Connector 43"/>
          <p:cNvCxnSpPr/>
          <p:nvPr/>
        </p:nvCxnSpPr>
        <p:spPr bwMode="auto">
          <a:xfrm rot="16200000" flipH="1">
            <a:off x="1448595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5" name="Straight Arrow Connector 44"/>
          <p:cNvCxnSpPr/>
          <p:nvPr/>
        </p:nvCxnSpPr>
        <p:spPr bwMode="auto">
          <a:xfrm rot="16200000" flipH="1">
            <a:off x="54109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46" name="TextBox 45"/>
          <p:cNvSpPr txBox="1"/>
          <p:nvPr/>
        </p:nvSpPr>
        <p:spPr>
          <a:xfrm>
            <a:off x="1219200" y="19812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1s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1219200" y="36576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1s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2286000" y="36576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2286000" y="19812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4267200" y="1981200"/>
            <a:ext cx="5373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2p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4267200" y="3657600"/>
            <a:ext cx="5373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2p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6324600" y="2209800"/>
            <a:ext cx="26670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solidFill>
                  <a:schemeClr val="tx1"/>
                </a:solidFill>
              </a:rPr>
              <a:t>Each has </a:t>
            </a:r>
            <a:r>
              <a:rPr lang="en-US" sz="2800" i="1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seven</a:t>
            </a:r>
            <a:r>
              <a:rPr lang="en-US" sz="2800" dirty="0" smtClean="0">
                <a:solidFill>
                  <a:schemeClr val="tx1"/>
                </a:solidFill>
              </a:rPr>
              <a:t> valence electrons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53" name="Rectangle 52"/>
          <p:cNvSpPr/>
          <p:nvPr/>
        </p:nvSpPr>
        <p:spPr bwMode="auto">
          <a:xfrm>
            <a:off x="2057400" y="1371600"/>
            <a:ext cx="3886200" cy="1066800"/>
          </a:xfrm>
          <a:prstGeom prst="rect">
            <a:avLst/>
          </a:prstGeom>
          <a:noFill/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Comic Sans MS" pitchFamily="66" charset="0"/>
            </a:endParaRPr>
          </a:p>
        </p:txBody>
      </p:sp>
      <p:sp>
        <p:nvSpPr>
          <p:cNvPr id="54" name="Rectangle 53"/>
          <p:cNvSpPr/>
          <p:nvPr/>
        </p:nvSpPr>
        <p:spPr bwMode="auto">
          <a:xfrm>
            <a:off x="2057400" y="3048000"/>
            <a:ext cx="3886200" cy="1066800"/>
          </a:xfrm>
          <a:prstGeom prst="rect">
            <a:avLst/>
          </a:prstGeom>
          <a:noFill/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Comic Sans MS" pitchFamily="66" charset="0"/>
            </a:endParaRPr>
          </a:p>
        </p:txBody>
      </p:sp>
      <p:cxnSp>
        <p:nvCxnSpPr>
          <p:cNvPr id="56" name="Straight Connector 55"/>
          <p:cNvCxnSpPr>
            <a:stCxn id="53" idx="3"/>
            <a:endCxn id="52" idx="1"/>
          </p:cNvCxnSpPr>
          <p:nvPr/>
        </p:nvCxnSpPr>
        <p:spPr bwMode="auto">
          <a:xfrm>
            <a:off x="5943600" y="1905000"/>
            <a:ext cx="381000" cy="99729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cxnSp>
      <p:cxnSp>
        <p:nvCxnSpPr>
          <p:cNvPr id="59" name="Straight Connector 58"/>
          <p:cNvCxnSpPr>
            <a:stCxn id="54" idx="3"/>
            <a:endCxn id="52" idx="1"/>
          </p:cNvCxnSpPr>
          <p:nvPr/>
        </p:nvCxnSpPr>
        <p:spPr bwMode="auto">
          <a:xfrm flipV="1">
            <a:off x="5943600" y="2902298"/>
            <a:ext cx="381000" cy="679102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cxnSp>
      <p:sp>
        <p:nvSpPr>
          <p:cNvPr id="62" name="TextBox 61"/>
          <p:cNvSpPr txBox="1"/>
          <p:nvPr/>
        </p:nvSpPr>
        <p:spPr>
          <a:xfrm>
            <a:off x="3048000" y="4724400"/>
            <a:ext cx="93166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600" dirty="0" smtClean="0">
                <a:solidFill>
                  <a:srgbClr val="000099"/>
                </a:solidFill>
              </a:rPr>
              <a:t>F</a:t>
            </a:r>
            <a:endParaRPr lang="en-US" sz="9600" dirty="0">
              <a:solidFill>
                <a:srgbClr val="000099"/>
              </a:solidFill>
            </a:endParaRPr>
          </a:p>
        </p:txBody>
      </p:sp>
      <p:sp>
        <p:nvSpPr>
          <p:cNvPr id="63" name="TextBox 62"/>
          <p:cNvSpPr txBox="1"/>
          <p:nvPr/>
        </p:nvSpPr>
        <p:spPr>
          <a:xfrm>
            <a:off x="4495800" y="4724400"/>
            <a:ext cx="93166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600" dirty="0" smtClean="0">
                <a:solidFill>
                  <a:srgbClr val="000099"/>
                </a:solidFill>
              </a:rPr>
              <a:t>F</a:t>
            </a:r>
            <a:endParaRPr lang="en-US" sz="9600" dirty="0">
              <a:solidFill>
                <a:srgbClr val="000099"/>
              </a:solidFill>
            </a:endParaRPr>
          </a:p>
        </p:txBody>
      </p:sp>
      <p:sp>
        <p:nvSpPr>
          <p:cNvPr id="64" name="Oval 63"/>
          <p:cNvSpPr/>
          <p:nvPr/>
        </p:nvSpPr>
        <p:spPr bwMode="auto">
          <a:xfrm>
            <a:off x="5486400" y="51054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5" name="Oval 64"/>
          <p:cNvSpPr/>
          <p:nvPr/>
        </p:nvSpPr>
        <p:spPr bwMode="auto">
          <a:xfrm>
            <a:off x="5486400" y="55626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6" name="Oval 65"/>
          <p:cNvSpPr/>
          <p:nvPr/>
        </p:nvSpPr>
        <p:spPr bwMode="auto">
          <a:xfrm>
            <a:off x="4038600" y="55626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7" name="Oval 66"/>
          <p:cNvSpPr/>
          <p:nvPr/>
        </p:nvSpPr>
        <p:spPr bwMode="auto">
          <a:xfrm>
            <a:off x="4648200" y="60960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8" name="Oval 67"/>
          <p:cNvSpPr/>
          <p:nvPr/>
        </p:nvSpPr>
        <p:spPr bwMode="auto">
          <a:xfrm>
            <a:off x="5105400" y="60960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9" name="Oval 68"/>
          <p:cNvSpPr/>
          <p:nvPr/>
        </p:nvSpPr>
        <p:spPr bwMode="auto">
          <a:xfrm>
            <a:off x="5105400" y="45720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0" name="Oval 69"/>
          <p:cNvSpPr/>
          <p:nvPr/>
        </p:nvSpPr>
        <p:spPr bwMode="auto">
          <a:xfrm>
            <a:off x="4648200" y="45720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1" name="Oval 70"/>
          <p:cNvSpPr/>
          <p:nvPr/>
        </p:nvSpPr>
        <p:spPr bwMode="auto">
          <a:xfrm>
            <a:off x="4038600" y="51054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2" name="Oval 71"/>
          <p:cNvSpPr/>
          <p:nvPr/>
        </p:nvSpPr>
        <p:spPr bwMode="auto">
          <a:xfrm>
            <a:off x="3581400" y="44958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3" name="Oval 72"/>
          <p:cNvSpPr/>
          <p:nvPr/>
        </p:nvSpPr>
        <p:spPr bwMode="auto">
          <a:xfrm>
            <a:off x="3581400" y="60960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4" name="Oval 73"/>
          <p:cNvSpPr/>
          <p:nvPr/>
        </p:nvSpPr>
        <p:spPr bwMode="auto">
          <a:xfrm>
            <a:off x="3124200" y="60960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5" name="Oval 74"/>
          <p:cNvSpPr/>
          <p:nvPr/>
        </p:nvSpPr>
        <p:spPr bwMode="auto">
          <a:xfrm>
            <a:off x="3124200" y="44958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6" name="Oval 75"/>
          <p:cNvSpPr/>
          <p:nvPr/>
        </p:nvSpPr>
        <p:spPr bwMode="auto">
          <a:xfrm>
            <a:off x="2667000" y="55626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7" name="Oval 76"/>
          <p:cNvSpPr/>
          <p:nvPr/>
        </p:nvSpPr>
        <p:spPr bwMode="auto">
          <a:xfrm>
            <a:off x="2667000" y="51054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3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6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4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32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35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3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41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44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47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55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58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61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64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6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70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73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2" grpId="0"/>
      <p:bldP spid="53" grpId="0" animBg="1"/>
      <p:bldP spid="54" grpId="0" animBg="1"/>
      <p:bldP spid="62" grpId="0"/>
      <p:bldP spid="63" grpId="0"/>
      <p:bldP spid="64" grpId="0" animBg="1"/>
      <p:bldP spid="65" grpId="0" animBg="1"/>
      <p:bldP spid="66" grpId="0" animBg="1"/>
      <p:bldP spid="67" grpId="0" animBg="1"/>
      <p:bldP spid="68" grpId="0" animBg="1"/>
      <p:bldP spid="69" grpId="0" animBg="1"/>
      <p:bldP spid="70" grpId="0" animBg="1"/>
      <p:bldP spid="71" grpId="0" animBg="1"/>
      <p:bldP spid="72" grpId="0" animBg="1"/>
      <p:bldP spid="73" grpId="0" animBg="1"/>
      <p:bldP spid="74" grpId="0" animBg="1"/>
      <p:bldP spid="75" grpId="0" animBg="1"/>
      <p:bldP spid="76" grpId="0" animBg="1"/>
      <p:bldP spid="77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86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0"/>
            <a:ext cx="8839200" cy="1066800"/>
          </a:xfrm>
        </p:spPr>
        <p:txBody>
          <a:bodyPr/>
          <a:lstStyle/>
          <a:p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The </a:t>
            </a:r>
            <a:r>
              <a:rPr lang="en-US" sz="3600" dirty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Octet</a:t>
            </a:r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 </a:t>
            </a:r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Rule:</a:t>
            </a:r>
            <a:b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</a:br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 The Diatomic Oxygen Molecule</a:t>
            </a:r>
            <a:endParaRPr lang="en-US" sz="3600" dirty="0">
              <a:solidFill>
                <a:schemeClr val="tx1"/>
              </a:solidFill>
              <a:effectLst>
                <a:outerShdw blurRad="38100" dist="38100" dir="2700000" algn="tl">
                  <a:srgbClr val="808080"/>
                </a:outerShdw>
              </a:effectLst>
            </a:endParaRPr>
          </a:p>
        </p:txBody>
      </p:sp>
      <p:cxnSp>
        <p:nvCxnSpPr>
          <p:cNvPr id="8" name="Straight Connector 7"/>
          <p:cNvCxnSpPr/>
          <p:nvPr/>
        </p:nvCxnSpPr>
        <p:spPr bwMode="auto">
          <a:xfrm>
            <a:off x="11430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9" name="Straight Connector 8"/>
          <p:cNvCxnSpPr/>
          <p:nvPr/>
        </p:nvCxnSpPr>
        <p:spPr bwMode="auto">
          <a:xfrm>
            <a:off x="21336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0" name="Straight Connector 9"/>
          <p:cNvCxnSpPr/>
          <p:nvPr/>
        </p:nvCxnSpPr>
        <p:spPr bwMode="auto">
          <a:xfrm>
            <a:off x="31242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1" name="Straight Connector 10"/>
          <p:cNvCxnSpPr/>
          <p:nvPr/>
        </p:nvCxnSpPr>
        <p:spPr bwMode="auto">
          <a:xfrm>
            <a:off x="41148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2" name="Straight Connector 11"/>
          <p:cNvCxnSpPr/>
          <p:nvPr/>
        </p:nvCxnSpPr>
        <p:spPr bwMode="auto">
          <a:xfrm>
            <a:off x="51054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4" name="Straight Connector 13"/>
          <p:cNvCxnSpPr/>
          <p:nvPr/>
        </p:nvCxnSpPr>
        <p:spPr bwMode="auto">
          <a:xfrm>
            <a:off x="11430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5" name="Straight Connector 14"/>
          <p:cNvCxnSpPr/>
          <p:nvPr/>
        </p:nvCxnSpPr>
        <p:spPr bwMode="auto">
          <a:xfrm>
            <a:off x="21336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6" name="Straight Connector 15"/>
          <p:cNvCxnSpPr/>
          <p:nvPr/>
        </p:nvCxnSpPr>
        <p:spPr bwMode="auto">
          <a:xfrm>
            <a:off x="31242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7" name="Straight Connector 16"/>
          <p:cNvCxnSpPr/>
          <p:nvPr/>
        </p:nvCxnSpPr>
        <p:spPr bwMode="auto">
          <a:xfrm>
            <a:off x="41148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8" name="Straight Connector 17"/>
          <p:cNvCxnSpPr/>
          <p:nvPr/>
        </p:nvCxnSpPr>
        <p:spPr bwMode="auto">
          <a:xfrm>
            <a:off x="51054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0" name="TextBox 19"/>
          <p:cNvSpPr txBox="1"/>
          <p:nvPr/>
        </p:nvSpPr>
        <p:spPr>
          <a:xfrm>
            <a:off x="539091" y="1295400"/>
            <a:ext cx="88036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rgbClr val="000099"/>
                </a:solidFill>
              </a:rPr>
              <a:t>O </a:t>
            </a:r>
            <a:endParaRPr lang="en-US" sz="4400" dirty="0">
              <a:solidFill>
                <a:srgbClr val="000099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533400" y="2971800"/>
            <a:ext cx="63511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rgbClr val="000099"/>
                </a:solidFill>
              </a:rPr>
              <a:t>O</a:t>
            </a:r>
            <a:endParaRPr lang="en-US" sz="4400" dirty="0">
              <a:solidFill>
                <a:srgbClr val="000099"/>
              </a:solidFill>
            </a:endParaRPr>
          </a:p>
        </p:txBody>
      </p:sp>
      <p:cxnSp>
        <p:nvCxnSpPr>
          <p:cNvPr id="23" name="Straight Arrow Connector 22"/>
          <p:cNvCxnSpPr/>
          <p:nvPr/>
        </p:nvCxnSpPr>
        <p:spPr bwMode="auto">
          <a:xfrm rot="5400000" flipH="1" flipV="1">
            <a:off x="11437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4" name="Straight Arrow Connector 23"/>
          <p:cNvCxnSpPr/>
          <p:nvPr/>
        </p:nvCxnSpPr>
        <p:spPr bwMode="auto">
          <a:xfrm rot="5400000" flipH="1" flipV="1">
            <a:off x="11437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5" name="Straight Arrow Connector 24"/>
          <p:cNvCxnSpPr/>
          <p:nvPr/>
        </p:nvCxnSpPr>
        <p:spPr bwMode="auto">
          <a:xfrm rot="5400000" flipH="1" flipV="1">
            <a:off x="21343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6" name="Straight Arrow Connector 25"/>
          <p:cNvCxnSpPr/>
          <p:nvPr/>
        </p:nvCxnSpPr>
        <p:spPr bwMode="auto">
          <a:xfrm rot="5400000" flipH="1" flipV="1">
            <a:off x="21343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7" name="Straight Arrow Connector 26"/>
          <p:cNvCxnSpPr/>
          <p:nvPr/>
        </p:nvCxnSpPr>
        <p:spPr bwMode="auto">
          <a:xfrm rot="5400000" flipH="1" flipV="1">
            <a:off x="31249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8" name="Straight Arrow Connector 27"/>
          <p:cNvCxnSpPr/>
          <p:nvPr/>
        </p:nvCxnSpPr>
        <p:spPr bwMode="auto">
          <a:xfrm rot="5400000" flipH="1" flipV="1">
            <a:off x="31249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9" name="Straight Arrow Connector 28"/>
          <p:cNvCxnSpPr/>
          <p:nvPr/>
        </p:nvCxnSpPr>
        <p:spPr bwMode="auto">
          <a:xfrm rot="5400000" flipH="1" flipV="1">
            <a:off x="41155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1" name="Straight Arrow Connector 30"/>
          <p:cNvCxnSpPr/>
          <p:nvPr/>
        </p:nvCxnSpPr>
        <p:spPr bwMode="auto">
          <a:xfrm rot="5400000" flipH="1" flipV="1">
            <a:off x="51061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7" name="Straight Arrow Connector 36"/>
          <p:cNvCxnSpPr/>
          <p:nvPr/>
        </p:nvCxnSpPr>
        <p:spPr bwMode="auto">
          <a:xfrm rot="16200000" flipH="1">
            <a:off x="44203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9" name="Straight Arrow Connector 38"/>
          <p:cNvCxnSpPr/>
          <p:nvPr/>
        </p:nvCxnSpPr>
        <p:spPr bwMode="auto">
          <a:xfrm rot="16200000" flipH="1">
            <a:off x="34297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0" name="Straight Arrow Connector 39"/>
          <p:cNvCxnSpPr/>
          <p:nvPr/>
        </p:nvCxnSpPr>
        <p:spPr bwMode="auto">
          <a:xfrm rot="16200000" flipH="1">
            <a:off x="34297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1" name="Straight Arrow Connector 40"/>
          <p:cNvCxnSpPr/>
          <p:nvPr/>
        </p:nvCxnSpPr>
        <p:spPr bwMode="auto">
          <a:xfrm rot="16200000" flipH="1">
            <a:off x="24391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2" name="Straight Arrow Connector 41"/>
          <p:cNvCxnSpPr/>
          <p:nvPr/>
        </p:nvCxnSpPr>
        <p:spPr bwMode="auto">
          <a:xfrm rot="16200000" flipH="1">
            <a:off x="24391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3" name="Straight Arrow Connector 42"/>
          <p:cNvCxnSpPr/>
          <p:nvPr/>
        </p:nvCxnSpPr>
        <p:spPr bwMode="auto">
          <a:xfrm rot="16200000" flipH="1">
            <a:off x="14485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4" name="Straight Arrow Connector 43"/>
          <p:cNvCxnSpPr/>
          <p:nvPr/>
        </p:nvCxnSpPr>
        <p:spPr bwMode="auto">
          <a:xfrm rot="16200000" flipH="1">
            <a:off x="1448595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5" name="Straight Arrow Connector 44"/>
          <p:cNvCxnSpPr/>
          <p:nvPr/>
        </p:nvCxnSpPr>
        <p:spPr bwMode="auto">
          <a:xfrm rot="16200000" flipH="1">
            <a:off x="54109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46" name="TextBox 45"/>
          <p:cNvSpPr txBox="1"/>
          <p:nvPr/>
        </p:nvSpPr>
        <p:spPr>
          <a:xfrm>
            <a:off x="1219200" y="19812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1s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1219200" y="36576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1s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2286000" y="36576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2286000" y="19812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4267200" y="1981200"/>
            <a:ext cx="5373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2p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4267200" y="3657600"/>
            <a:ext cx="5373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2p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6324600" y="2209800"/>
            <a:ext cx="26670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solidFill>
                  <a:schemeClr val="tx1"/>
                </a:solidFill>
              </a:rPr>
              <a:t>Each has </a:t>
            </a:r>
            <a:r>
              <a:rPr lang="en-US" sz="2800" i="1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six</a:t>
            </a:r>
            <a:r>
              <a:rPr lang="en-US" sz="2800" dirty="0" smtClean="0">
                <a:solidFill>
                  <a:schemeClr val="tx1"/>
                </a:solidFill>
              </a:rPr>
              <a:t> valence electrons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53" name="Rectangle 52"/>
          <p:cNvSpPr/>
          <p:nvPr/>
        </p:nvSpPr>
        <p:spPr bwMode="auto">
          <a:xfrm>
            <a:off x="2057400" y="1371600"/>
            <a:ext cx="3886200" cy="1066800"/>
          </a:xfrm>
          <a:prstGeom prst="rect">
            <a:avLst/>
          </a:prstGeom>
          <a:noFill/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Comic Sans MS" pitchFamily="66" charset="0"/>
            </a:endParaRPr>
          </a:p>
        </p:txBody>
      </p:sp>
      <p:sp>
        <p:nvSpPr>
          <p:cNvPr id="54" name="Rectangle 53"/>
          <p:cNvSpPr/>
          <p:nvPr/>
        </p:nvSpPr>
        <p:spPr bwMode="auto">
          <a:xfrm>
            <a:off x="2057400" y="3048000"/>
            <a:ext cx="3886200" cy="1066800"/>
          </a:xfrm>
          <a:prstGeom prst="rect">
            <a:avLst/>
          </a:prstGeom>
          <a:noFill/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Comic Sans MS" pitchFamily="66" charset="0"/>
            </a:endParaRPr>
          </a:p>
        </p:txBody>
      </p:sp>
      <p:cxnSp>
        <p:nvCxnSpPr>
          <p:cNvPr id="56" name="Straight Connector 55"/>
          <p:cNvCxnSpPr>
            <a:stCxn id="53" idx="3"/>
            <a:endCxn id="52" idx="1"/>
          </p:cNvCxnSpPr>
          <p:nvPr/>
        </p:nvCxnSpPr>
        <p:spPr bwMode="auto">
          <a:xfrm>
            <a:off x="5943600" y="1905000"/>
            <a:ext cx="381000" cy="99729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cxnSp>
      <p:cxnSp>
        <p:nvCxnSpPr>
          <p:cNvPr id="59" name="Straight Connector 58"/>
          <p:cNvCxnSpPr>
            <a:stCxn id="54" idx="3"/>
            <a:endCxn id="52" idx="1"/>
          </p:cNvCxnSpPr>
          <p:nvPr/>
        </p:nvCxnSpPr>
        <p:spPr bwMode="auto">
          <a:xfrm flipV="1">
            <a:off x="5943600" y="2902298"/>
            <a:ext cx="381000" cy="679102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cxnSp>
      <p:sp>
        <p:nvSpPr>
          <p:cNvPr id="62" name="TextBox 61"/>
          <p:cNvSpPr txBox="1"/>
          <p:nvPr/>
        </p:nvSpPr>
        <p:spPr>
          <a:xfrm>
            <a:off x="3048000" y="4724400"/>
            <a:ext cx="1167307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600" dirty="0" smtClean="0">
                <a:solidFill>
                  <a:srgbClr val="000099"/>
                </a:solidFill>
              </a:rPr>
              <a:t>O</a:t>
            </a:r>
            <a:endParaRPr lang="en-US" sz="9600" dirty="0">
              <a:solidFill>
                <a:srgbClr val="000099"/>
              </a:solidFill>
            </a:endParaRPr>
          </a:p>
        </p:txBody>
      </p:sp>
      <p:sp>
        <p:nvSpPr>
          <p:cNvPr id="63" name="TextBox 62"/>
          <p:cNvSpPr txBox="1"/>
          <p:nvPr/>
        </p:nvSpPr>
        <p:spPr>
          <a:xfrm>
            <a:off x="4800600" y="4754940"/>
            <a:ext cx="1167307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600" dirty="0" smtClean="0">
                <a:solidFill>
                  <a:srgbClr val="000099"/>
                </a:solidFill>
              </a:rPr>
              <a:t>O</a:t>
            </a:r>
            <a:endParaRPr lang="en-US" sz="9600" dirty="0">
              <a:solidFill>
                <a:srgbClr val="000099"/>
              </a:solidFill>
            </a:endParaRPr>
          </a:p>
        </p:txBody>
      </p:sp>
      <p:sp>
        <p:nvSpPr>
          <p:cNvPr id="64" name="Oval 63"/>
          <p:cNvSpPr/>
          <p:nvPr/>
        </p:nvSpPr>
        <p:spPr bwMode="auto">
          <a:xfrm>
            <a:off x="5486400" y="47244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5" name="Oval 64"/>
          <p:cNvSpPr/>
          <p:nvPr/>
        </p:nvSpPr>
        <p:spPr bwMode="auto">
          <a:xfrm>
            <a:off x="5791200" y="49530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6" name="Oval 65"/>
          <p:cNvSpPr/>
          <p:nvPr/>
        </p:nvSpPr>
        <p:spPr bwMode="auto">
          <a:xfrm>
            <a:off x="4191000" y="55626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7" name="Oval 66"/>
          <p:cNvSpPr/>
          <p:nvPr/>
        </p:nvSpPr>
        <p:spPr bwMode="auto">
          <a:xfrm>
            <a:off x="4572000" y="55626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8" name="Oval 67"/>
          <p:cNvSpPr/>
          <p:nvPr/>
        </p:nvSpPr>
        <p:spPr bwMode="auto">
          <a:xfrm>
            <a:off x="5486400" y="60960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9" name="Oval 68"/>
          <p:cNvSpPr/>
          <p:nvPr/>
        </p:nvSpPr>
        <p:spPr bwMode="auto">
          <a:xfrm>
            <a:off x="5791200" y="57912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1" name="Oval 70"/>
          <p:cNvSpPr/>
          <p:nvPr/>
        </p:nvSpPr>
        <p:spPr bwMode="auto">
          <a:xfrm>
            <a:off x="4191000" y="51054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2" name="Oval 71"/>
          <p:cNvSpPr/>
          <p:nvPr/>
        </p:nvSpPr>
        <p:spPr bwMode="auto">
          <a:xfrm>
            <a:off x="4572000" y="51054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4" name="Oval 73"/>
          <p:cNvSpPr/>
          <p:nvPr/>
        </p:nvSpPr>
        <p:spPr bwMode="auto">
          <a:xfrm>
            <a:off x="3352800" y="60960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5" name="Oval 74"/>
          <p:cNvSpPr/>
          <p:nvPr/>
        </p:nvSpPr>
        <p:spPr bwMode="auto">
          <a:xfrm>
            <a:off x="3352800" y="46482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6" name="Oval 75"/>
          <p:cNvSpPr/>
          <p:nvPr/>
        </p:nvSpPr>
        <p:spPr bwMode="auto">
          <a:xfrm>
            <a:off x="3048000" y="58674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7" name="Oval 76"/>
          <p:cNvSpPr/>
          <p:nvPr/>
        </p:nvSpPr>
        <p:spPr bwMode="auto">
          <a:xfrm>
            <a:off x="3048000" y="48768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3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6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24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27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32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35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38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44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4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52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55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58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61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64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67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2" grpId="0"/>
      <p:bldP spid="53" grpId="0" animBg="1"/>
      <p:bldP spid="54" grpId="0" animBg="1"/>
      <p:bldP spid="62" grpId="0"/>
      <p:bldP spid="63" grpId="0"/>
      <p:bldP spid="64" grpId="0" animBg="1"/>
      <p:bldP spid="65" grpId="0" animBg="1"/>
      <p:bldP spid="66" grpId="0" animBg="1"/>
      <p:bldP spid="67" grpId="0" animBg="1"/>
      <p:bldP spid="68" grpId="0" animBg="1"/>
      <p:bldP spid="69" grpId="0" animBg="1"/>
      <p:bldP spid="71" grpId="0" animBg="1"/>
      <p:bldP spid="72" grpId="0" animBg="1"/>
      <p:bldP spid="74" grpId="0" animBg="1"/>
      <p:bldP spid="75" grpId="0" animBg="1"/>
      <p:bldP spid="76" grpId="0" animBg="1"/>
      <p:bldP spid="77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86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0"/>
            <a:ext cx="8839200" cy="1143000"/>
          </a:xfrm>
        </p:spPr>
        <p:txBody>
          <a:bodyPr/>
          <a:lstStyle/>
          <a:p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The </a:t>
            </a:r>
            <a:r>
              <a:rPr lang="en-US" sz="3600" dirty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Octet</a:t>
            </a:r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 </a:t>
            </a:r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Rule: </a:t>
            </a:r>
            <a:b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</a:br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The Diatomic Nitrogen Molecule</a:t>
            </a:r>
            <a:endParaRPr lang="en-US" sz="3600" dirty="0">
              <a:solidFill>
                <a:schemeClr val="tx1"/>
              </a:solidFill>
              <a:effectLst>
                <a:outerShdw blurRad="38100" dist="38100" dir="2700000" algn="tl">
                  <a:srgbClr val="808080"/>
                </a:outerShdw>
              </a:effectLst>
            </a:endParaRPr>
          </a:p>
        </p:txBody>
      </p:sp>
      <p:cxnSp>
        <p:nvCxnSpPr>
          <p:cNvPr id="8" name="Straight Connector 7"/>
          <p:cNvCxnSpPr/>
          <p:nvPr/>
        </p:nvCxnSpPr>
        <p:spPr bwMode="auto">
          <a:xfrm>
            <a:off x="11430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9" name="Straight Connector 8"/>
          <p:cNvCxnSpPr/>
          <p:nvPr/>
        </p:nvCxnSpPr>
        <p:spPr bwMode="auto">
          <a:xfrm>
            <a:off x="21336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0" name="Straight Connector 9"/>
          <p:cNvCxnSpPr/>
          <p:nvPr/>
        </p:nvCxnSpPr>
        <p:spPr bwMode="auto">
          <a:xfrm>
            <a:off x="31242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1" name="Straight Connector 10"/>
          <p:cNvCxnSpPr/>
          <p:nvPr/>
        </p:nvCxnSpPr>
        <p:spPr bwMode="auto">
          <a:xfrm>
            <a:off x="41148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2" name="Straight Connector 11"/>
          <p:cNvCxnSpPr/>
          <p:nvPr/>
        </p:nvCxnSpPr>
        <p:spPr bwMode="auto">
          <a:xfrm>
            <a:off x="5105400" y="19050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4" name="Straight Connector 13"/>
          <p:cNvCxnSpPr/>
          <p:nvPr/>
        </p:nvCxnSpPr>
        <p:spPr bwMode="auto">
          <a:xfrm>
            <a:off x="11430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5" name="Straight Connector 14"/>
          <p:cNvCxnSpPr/>
          <p:nvPr/>
        </p:nvCxnSpPr>
        <p:spPr bwMode="auto">
          <a:xfrm>
            <a:off x="21336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6" name="Straight Connector 15"/>
          <p:cNvCxnSpPr/>
          <p:nvPr/>
        </p:nvCxnSpPr>
        <p:spPr bwMode="auto">
          <a:xfrm>
            <a:off x="31242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7" name="Straight Connector 16"/>
          <p:cNvCxnSpPr/>
          <p:nvPr/>
        </p:nvCxnSpPr>
        <p:spPr bwMode="auto">
          <a:xfrm>
            <a:off x="41148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8" name="Straight Connector 17"/>
          <p:cNvCxnSpPr/>
          <p:nvPr/>
        </p:nvCxnSpPr>
        <p:spPr bwMode="auto">
          <a:xfrm>
            <a:off x="5105400" y="3581400"/>
            <a:ext cx="762000" cy="1588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0" name="TextBox 19"/>
          <p:cNvSpPr txBox="1"/>
          <p:nvPr/>
        </p:nvSpPr>
        <p:spPr>
          <a:xfrm>
            <a:off x="539091" y="1295400"/>
            <a:ext cx="64312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rgbClr val="000099"/>
                </a:solidFill>
              </a:rPr>
              <a:t>N</a:t>
            </a:r>
            <a:endParaRPr lang="en-US" sz="4400" dirty="0">
              <a:solidFill>
                <a:srgbClr val="000099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533400" y="2971800"/>
            <a:ext cx="64312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rgbClr val="000099"/>
                </a:solidFill>
              </a:rPr>
              <a:t>N</a:t>
            </a:r>
            <a:endParaRPr lang="en-US" sz="4400" dirty="0">
              <a:solidFill>
                <a:srgbClr val="000099"/>
              </a:solidFill>
            </a:endParaRPr>
          </a:p>
        </p:txBody>
      </p:sp>
      <p:cxnSp>
        <p:nvCxnSpPr>
          <p:cNvPr id="23" name="Straight Arrow Connector 22"/>
          <p:cNvCxnSpPr/>
          <p:nvPr/>
        </p:nvCxnSpPr>
        <p:spPr bwMode="auto">
          <a:xfrm rot="5400000" flipH="1" flipV="1">
            <a:off x="11437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4" name="Straight Arrow Connector 23"/>
          <p:cNvCxnSpPr/>
          <p:nvPr/>
        </p:nvCxnSpPr>
        <p:spPr bwMode="auto">
          <a:xfrm rot="5400000" flipH="1" flipV="1">
            <a:off x="11437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5" name="Straight Arrow Connector 24"/>
          <p:cNvCxnSpPr/>
          <p:nvPr/>
        </p:nvCxnSpPr>
        <p:spPr bwMode="auto">
          <a:xfrm rot="5400000" flipH="1" flipV="1">
            <a:off x="21343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6" name="Straight Arrow Connector 25"/>
          <p:cNvCxnSpPr/>
          <p:nvPr/>
        </p:nvCxnSpPr>
        <p:spPr bwMode="auto">
          <a:xfrm rot="5400000" flipH="1" flipV="1">
            <a:off x="21343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7" name="Straight Arrow Connector 26"/>
          <p:cNvCxnSpPr/>
          <p:nvPr/>
        </p:nvCxnSpPr>
        <p:spPr bwMode="auto">
          <a:xfrm rot="5400000" flipH="1" flipV="1">
            <a:off x="31249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9" name="Straight Arrow Connector 28"/>
          <p:cNvCxnSpPr/>
          <p:nvPr/>
        </p:nvCxnSpPr>
        <p:spPr bwMode="auto">
          <a:xfrm rot="5400000" flipH="1" flipV="1">
            <a:off x="41155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1" name="Straight Arrow Connector 30"/>
          <p:cNvCxnSpPr/>
          <p:nvPr/>
        </p:nvCxnSpPr>
        <p:spPr bwMode="auto">
          <a:xfrm rot="5400000" flipH="1" flipV="1">
            <a:off x="51061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7" name="Straight Arrow Connector 36"/>
          <p:cNvCxnSpPr/>
          <p:nvPr/>
        </p:nvCxnSpPr>
        <p:spPr bwMode="auto">
          <a:xfrm rot="16200000" flipH="1">
            <a:off x="44203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9" name="Straight Arrow Connector 38"/>
          <p:cNvCxnSpPr/>
          <p:nvPr/>
        </p:nvCxnSpPr>
        <p:spPr bwMode="auto">
          <a:xfrm rot="16200000" flipH="1">
            <a:off x="34297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1" name="Straight Arrow Connector 40"/>
          <p:cNvCxnSpPr/>
          <p:nvPr/>
        </p:nvCxnSpPr>
        <p:spPr bwMode="auto">
          <a:xfrm rot="16200000" flipH="1">
            <a:off x="2439194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2" name="Straight Arrow Connector 41"/>
          <p:cNvCxnSpPr/>
          <p:nvPr/>
        </p:nvCxnSpPr>
        <p:spPr bwMode="auto">
          <a:xfrm rot="16200000" flipH="1">
            <a:off x="24391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3" name="Straight Arrow Connector 42"/>
          <p:cNvCxnSpPr/>
          <p:nvPr/>
        </p:nvCxnSpPr>
        <p:spPr bwMode="auto">
          <a:xfrm rot="16200000" flipH="1">
            <a:off x="14485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4" name="Straight Arrow Connector 43"/>
          <p:cNvCxnSpPr/>
          <p:nvPr/>
        </p:nvCxnSpPr>
        <p:spPr bwMode="auto">
          <a:xfrm rot="16200000" flipH="1">
            <a:off x="1448595" y="16756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5" name="Straight Arrow Connector 44"/>
          <p:cNvCxnSpPr/>
          <p:nvPr/>
        </p:nvCxnSpPr>
        <p:spPr bwMode="auto">
          <a:xfrm rot="16200000" flipH="1">
            <a:off x="5410994" y="3352006"/>
            <a:ext cx="457200" cy="1588"/>
          </a:xfrm>
          <a:prstGeom prst="straightConnector1">
            <a:avLst/>
          </a:prstGeom>
          <a:solidFill>
            <a:schemeClr val="accent1"/>
          </a:solidFill>
          <a:ln w="381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46" name="TextBox 45"/>
          <p:cNvSpPr txBox="1"/>
          <p:nvPr/>
        </p:nvSpPr>
        <p:spPr>
          <a:xfrm>
            <a:off x="1219200" y="19812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1s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1219200" y="36576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1s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2286000" y="36576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2286000" y="1981200"/>
            <a:ext cx="5212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4267200" y="1981200"/>
            <a:ext cx="5373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2p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4267200" y="3657600"/>
            <a:ext cx="5373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2p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6324600" y="2209800"/>
            <a:ext cx="26670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solidFill>
                  <a:schemeClr val="tx1"/>
                </a:solidFill>
              </a:rPr>
              <a:t>Each has </a:t>
            </a:r>
            <a:r>
              <a:rPr lang="en-US" sz="2800" i="1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five</a:t>
            </a:r>
            <a:r>
              <a:rPr lang="en-US" sz="2800" dirty="0" smtClean="0">
                <a:solidFill>
                  <a:schemeClr val="tx1"/>
                </a:solidFill>
              </a:rPr>
              <a:t> valence electrons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53" name="Rectangle 52"/>
          <p:cNvSpPr/>
          <p:nvPr/>
        </p:nvSpPr>
        <p:spPr bwMode="auto">
          <a:xfrm>
            <a:off x="2057400" y="1371600"/>
            <a:ext cx="3886200" cy="1066800"/>
          </a:xfrm>
          <a:prstGeom prst="rect">
            <a:avLst/>
          </a:prstGeom>
          <a:noFill/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Comic Sans MS" pitchFamily="66" charset="0"/>
            </a:endParaRPr>
          </a:p>
        </p:txBody>
      </p:sp>
      <p:sp>
        <p:nvSpPr>
          <p:cNvPr id="54" name="Rectangle 53"/>
          <p:cNvSpPr/>
          <p:nvPr/>
        </p:nvSpPr>
        <p:spPr bwMode="auto">
          <a:xfrm>
            <a:off x="2057400" y="3048000"/>
            <a:ext cx="3886200" cy="1066800"/>
          </a:xfrm>
          <a:prstGeom prst="rect">
            <a:avLst/>
          </a:prstGeom>
          <a:noFill/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Comic Sans MS" pitchFamily="66" charset="0"/>
            </a:endParaRPr>
          </a:p>
        </p:txBody>
      </p:sp>
      <p:cxnSp>
        <p:nvCxnSpPr>
          <p:cNvPr id="56" name="Straight Connector 55"/>
          <p:cNvCxnSpPr>
            <a:stCxn id="53" idx="3"/>
            <a:endCxn id="52" idx="1"/>
          </p:cNvCxnSpPr>
          <p:nvPr/>
        </p:nvCxnSpPr>
        <p:spPr bwMode="auto">
          <a:xfrm>
            <a:off x="5943600" y="1905000"/>
            <a:ext cx="381000" cy="99729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cxnSp>
      <p:cxnSp>
        <p:nvCxnSpPr>
          <p:cNvPr id="59" name="Straight Connector 58"/>
          <p:cNvCxnSpPr>
            <a:stCxn id="54" idx="3"/>
            <a:endCxn id="52" idx="1"/>
          </p:cNvCxnSpPr>
          <p:nvPr/>
        </p:nvCxnSpPr>
        <p:spPr bwMode="auto">
          <a:xfrm flipV="1">
            <a:off x="5943600" y="2902298"/>
            <a:ext cx="381000" cy="679102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006600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cxnSp>
      <p:sp>
        <p:nvSpPr>
          <p:cNvPr id="62" name="TextBox 61"/>
          <p:cNvSpPr txBox="1"/>
          <p:nvPr/>
        </p:nvSpPr>
        <p:spPr>
          <a:xfrm>
            <a:off x="3048000" y="4724400"/>
            <a:ext cx="1184940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600" dirty="0" smtClean="0">
                <a:solidFill>
                  <a:srgbClr val="000099"/>
                </a:solidFill>
              </a:rPr>
              <a:t>N</a:t>
            </a:r>
            <a:endParaRPr lang="en-US" sz="9600" dirty="0">
              <a:solidFill>
                <a:srgbClr val="000099"/>
              </a:solidFill>
            </a:endParaRPr>
          </a:p>
        </p:txBody>
      </p:sp>
      <p:sp>
        <p:nvSpPr>
          <p:cNvPr id="63" name="TextBox 62"/>
          <p:cNvSpPr txBox="1"/>
          <p:nvPr/>
        </p:nvSpPr>
        <p:spPr>
          <a:xfrm>
            <a:off x="4724400" y="4724400"/>
            <a:ext cx="1718740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600" dirty="0" smtClean="0">
                <a:solidFill>
                  <a:srgbClr val="000099"/>
                </a:solidFill>
              </a:rPr>
              <a:t> N</a:t>
            </a:r>
            <a:endParaRPr lang="en-US" sz="9600" dirty="0">
              <a:solidFill>
                <a:srgbClr val="000099"/>
              </a:solidFill>
            </a:endParaRPr>
          </a:p>
        </p:txBody>
      </p:sp>
      <p:sp>
        <p:nvSpPr>
          <p:cNvPr id="64" name="Oval 63"/>
          <p:cNvSpPr/>
          <p:nvPr/>
        </p:nvSpPr>
        <p:spPr bwMode="auto">
          <a:xfrm>
            <a:off x="6400800" y="51054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5" name="Oval 64"/>
          <p:cNvSpPr/>
          <p:nvPr/>
        </p:nvSpPr>
        <p:spPr bwMode="auto">
          <a:xfrm>
            <a:off x="6400800" y="55626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6" name="Oval 65"/>
          <p:cNvSpPr/>
          <p:nvPr/>
        </p:nvSpPr>
        <p:spPr bwMode="auto">
          <a:xfrm>
            <a:off x="4191000" y="55626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7" name="Oval 66"/>
          <p:cNvSpPr/>
          <p:nvPr/>
        </p:nvSpPr>
        <p:spPr bwMode="auto">
          <a:xfrm>
            <a:off x="4572000" y="55626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68" name="Oval 67"/>
          <p:cNvSpPr/>
          <p:nvPr/>
        </p:nvSpPr>
        <p:spPr bwMode="auto">
          <a:xfrm>
            <a:off x="4953000" y="5562600"/>
            <a:ext cx="228600" cy="228600"/>
          </a:xfrm>
          <a:prstGeom prst="ellipse">
            <a:avLst/>
          </a:prstGeom>
          <a:solidFill>
            <a:srgbClr val="C0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1" name="Oval 70"/>
          <p:cNvSpPr/>
          <p:nvPr/>
        </p:nvSpPr>
        <p:spPr bwMode="auto">
          <a:xfrm>
            <a:off x="4191000" y="51054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2" name="Oval 71"/>
          <p:cNvSpPr/>
          <p:nvPr/>
        </p:nvSpPr>
        <p:spPr bwMode="auto">
          <a:xfrm>
            <a:off x="4572000" y="51054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5" name="Oval 74"/>
          <p:cNvSpPr/>
          <p:nvPr/>
        </p:nvSpPr>
        <p:spPr bwMode="auto">
          <a:xfrm>
            <a:off x="4953000" y="51054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6" name="Oval 75"/>
          <p:cNvSpPr/>
          <p:nvPr/>
        </p:nvSpPr>
        <p:spPr bwMode="auto">
          <a:xfrm>
            <a:off x="2667000" y="55626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  <p:sp>
        <p:nvSpPr>
          <p:cNvPr id="77" name="Oval 76"/>
          <p:cNvSpPr/>
          <p:nvPr/>
        </p:nvSpPr>
        <p:spPr bwMode="auto">
          <a:xfrm>
            <a:off x="2667000" y="5105400"/>
            <a:ext cx="228600" cy="228600"/>
          </a:xfrm>
          <a:prstGeom prst="ellipse">
            <a:avLst/>
          </a:prstGeom>
          <a:solidFill>
            <a:schemeClr val="tx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3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6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24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27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32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35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38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44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49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52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55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58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3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61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2" grpId="0"/>
      <p:bldP spid="53" grpId="0" animBg="1"/>
      <p:bldP spid="54" grpId="0" animBg="1"/>
      <p:bldP spid="62" grpId="0"/>
      <p:bldP spid="63" grpId="0"/>
      <p:bldP spid="64" grpId="0" animBg="1"/>
      <p:bldP spid="65" grpId="0" animBg="1"/>
      <p:bldP spid="66" grpId="0" animBg="1"/>
      <p:bldP spid="67" grpId="0" animBg="1"/>
      <p:bldP spid="68" grpId="0" animBg="1"/>
      <p:bldP spid="71" grpId="0" animBg="1"/>
      <p:bldP spid="72" grpId="0" animBg="1"/>
      <p:bldP spid="75" grpId="0" animBg="1"/>
      <p:bldP spid="76" grpId="0" animBg="1"/>
      <p:bldP spid="7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834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066800"/>
            <a:ext cx="8305800" cy="5181600"/>
          </a:xfrm>
          <a:noFill/>
          <a:ln w="12700"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>
              <a:buClr>
                <a:srgbClr val="C00000"/>
              </a:buClr>
              <a:buFont typeface="Wingdings" pitchFamily="2" charset="2"/>
              <a:buChar char="q"/>
            </a:pPr>
            <a:r>
              <a:rPr lang="en-US" sz="2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Lewis structures show </a:t>
            </a:r>
            <a:r>
              <a:rPr lang="en-US" sz="28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how valence electrons are arranged among atoms in a molecule</a:t>
            </a:r>
            <a:r>
              <a:rPr lang="en-US" sz="2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.</a:t>
            </a:r>
          </a:p>
          <a:p>
            <a:pPr>
              <a:buClr>
                <a:srgbClr val="C00000"/>
              </a:buClr>
              <a:buNone/>
            </a:pPr>
            <a:endParaRPr lang="en-US" sz="2800" dirty="0">
              <a:solidFill>
                <a:schemeClr val="tx1"/>
              </a:solidFill>
              <a:effectLst>
                <a:outerShdw blurRad="38100" dist="38100" dir="2700000" algn="tl">
                  <a:srgbClr val="808080"/>
                </a:outerShdw>
              </a:effectLst>
            </a:endParaRPr>
          </a:p>
          <a:p>
            <a:pPr>
              <a:buClr>
                <a:srgbClr val="C00000"/>
              </a:buClr>
              <a:buFont typeface="Wingdings" pitchFamily="2" charset="2"/>
              <a:buChar char="q"/>
            </a:pPr>
            <a:r>
              <a:rPr lang="en-US" sz="2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Lewis structures Reflect the </a:t>
            </a:r>
            <a:r>
              <a:rPr lang="en-US" sz="28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central idea that stability of a compound relates to noble gas electron configuration</a:t>
            </a:r>
            <a:r>
              <a:rPr lang="en-US" sz="2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.</a:t>
            </a:r>
          </a:p>
          <a:p>
            <a:pPr>
              <a:buClr>
                <a:srgbClr val="C00000"/>
              </a:buClr>
              <a:buNone/>
            </a:pPr>
            <a:endParaRPr lang="en-US" sz="2800" dirty="0" smtClean="0">
              <a:solidFill>
                <a:schemeClr val="tx1"/>
              </a:solidFill>
              <a:effectLst>
                <a:outerShdw blurRad="38100" dist="38100" dir="2700000" algn="tl">
                  <a:srgbClr val="808080"/>
                </a:outerShdw>
              </a:effectLst>
            </a:endParaRPr>
          </a:p>
          <a:p>
            <a:pPr>
              <a:buClr>
                <a:srgbClr val="C00000"/>
              </a:buClr>
              <a:buFont typeface="Wingdings" pitchFamily="2" charset="2"/>
              <a:buChar char="q"/>
            </a:pPr>
            <a:r>
              <a:rPr lang="en-US" sz="2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Shared electrons pairs are covalent bonds and can be represented by two dots (:) or by a single line ( - )</a:t>
            </a:r>
            <a:endParaRPr lang="en-US" sz="2800" dirty="0">
              <a:solidFill>
                <a:schemeClr val="tx1"/>
              </a:solidFill>
              <a:effectLst>
                <a:outerShdw blurRad="38100" dist="38100" dir="2700000" algn="tl">
                  <a:srgbClr val="808080"/>
                </a:outerShdw>
              </a:effectLst>
            </a:endParaRPr>
          </a:p>
        </p:txBody>
      </p:sp>
      <p:sp>
        <p:nvSpPr>
          <p:cNvPr id="120835" name="Rectangle 3"/>
          <p:cNvSpPr>
            <a:spLocks noGrp="1" noChangeArrowheads="1"/>
          </p:cNvSpPr>
          <p:nvPr>
            <p:ph type="title"/>
          </p:nvPr>
        </p:nvSpPr>
        <p:spPr>
          <a:xfrm>
            <a:off x="2590800" y="228600"/>
            <a:ext cx="3810000" cy="762000"/>
          </a:xfrm>
          <a:noFill/>
          <a:ln/>
        </p:spPr>
        <p:txBody>
          <a:bodyPr/>
          <a:lstStyle/>
          <a:p>
            <a:r>
              <a:rPr lang="en-US" sz="3200" u="sng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Lewis Structures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08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08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208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208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208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208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0834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685800"/>
          </a:xfrm>
          <a:noFill/>
          <a:ln/>
        </p:spPr>
        <p:txBody>
          <a:bodyPr lIns="90488" tIns="44450" rIns="90488" bIns="44450"/>
          <a:lstStyle/>
          <a:p>
            <a:r>
              <a:rPr lang="en-US" sz="3200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The </a:t>
            </a:r>
            <a:r>
              <a:rPr lang="en-US" sz="3200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HONC</a:t>
            </a:r>
            <a:r>
              <a:rPr lang="en-US" sz="3200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 </a:t>
            </a:r>
            <a:r>
              <a:rPr lang="en-US" sz="3200" u="sng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Rule</a:t>
            </a:r>
          </a:p>
        </p:txBody>
      </p:sp>
      <p:sp>
        <p:nvSpPr>
          <p:cNvPr id="12288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04800" y="914400"/>
            <a:ext cx="8839200" cy="5943600"/>
          </a:xfrm>
          <a:noFill/>
          <a:ln w="12700"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40000"/>
              </a:spcBef>
              <a:buClr>
                <a:schemeClr val="tx1"/>
              </a:buClr>
              <a:buFontTx/>
              <a:buBlip>
                <a:blip r:embed="rId3"/>
              </a:buBlip>
            </a:pPr>
            <a:r>
              <a:rPr lang="en-US" sz="2800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H</a:t>
            </a:r>
            <a:r>
              <a:rPr lang="en-US" sz="2800" dirty="0" smtClean="0">
                <a:solidFill>
                  <a:schemeClr val="tx1"/>
                </a:solidFill>
              </a:rPr>
              <a:t>ydrogen (and </a:t>
            </a:r>
            <a:r>
              <a:rPr lang="en-US" sz="2800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H</a:t>
            </a:r>
            <a:r>
              <a:rPr lang="en-US" sz="2800" dirty="0" smtClean="0">
                <a:solidFill>
                  <a:schemeClr val="tx1"/>
                </a:solidFill>
              </a:rPr>
              <a:t>alogens) form one covalent bond</a:t>
            </a:r>
            <a:endParaRPr lang="en-US" sz="2800" dirty="0">
              <a:solidFill>
                <a:schemeClr val="tx1"/>
              </a:solidFill>
            </a:endParaRPr>
          </a:p>
          <a:p>
            <a:pPr>
              <a:spcBef>
                <a:spcPct val="40000"/>
              </a:spcBef>
              <a:buClr>
                <a:schemeClr val="tx1"/>
              </a:buClr>
              <a:buFontTx/>
              <a:buBlip>
                <a:blip r:embed="rId3"/>
              </a:buBlip>
            </a:pPr>
            <a:r>
              <a:rPr lang="en-US" sz="2800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</a:t>
            </a:r>
            <a:r>
              <a:rPr lang="en-US" sz="2800" dirty="0" smtClean="0">
                <a:solidFill>
                  <a:schemeClr val="tx1"/>
                </a:solidFill>
              </a:rPr>
              <a:t>xygen (and sulfur) form two covalent bonds</a:t>
            </a:r>
          </a:p>
          <a:p>
            <a:pPr lvl="1">
              <a:spcBef>
                <a:spcPct val="40000"/>
              </a:spcBef>
              <a:buClr>
                <a:schemeClr val="tx1"/>
              </a:buClr>
              <a:buFontTx/>
              <a:buBlip>
                <a:blip r:embed="rId3"/>
              </a:buBlip>
            </a:pPr>
            <a:r>
              <a:rPr lang="en-US" sz="2400" dirty="0" smtClean="0">
                <a:solidFill>
                  <a:schemeClr val="tx1"/>
                </a:solidFill>
              </a:rPr>
              <a:t>One double bond, or two single bonds</a:t>
            </a:r>
            <a:endParaRPr lang="en-US" sz="2400" dirty="0">
              <a:solidFill>
                <a:schemeClr val="tx1"/>
              </a:solidFill>
            </a:endParaRPr>
          </a:p>
          <a:p>
            <a:pPr>
              <a:spcBef>
                <a:spcPct val="40000"/>
              </a:spcBef>
              <a:buClr>
                <a:schemeClr val="tx1"/>
              </a:buClr>
              <a:buFontTx/>
              <a:buBlip>
                <a:blip r:embed="rId3"/>
              </a:buBlip>
            </a:pPr>
            <a:r>
              <a:rPr lang="en-US" sz="2800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</a:t>
            </a:r>
            <a:r>
              <a:rPr lang="en-US" sz="2800" dirty="0" smtClean="0">
                <a:solidFill>
                  <a:schemeClr val="tx1"/>
                </a:solidFill>
              </a:rPr>
              <a:t>itrogen (and phosphorus) form three covalent bonds</a:t>
            </a:r>
          </a:p>
          <a:p>
            <a:pPr lvl="1">
              <a:spcBef>
                <a:spcPct val="40000"/>
              </a:spcBef>
              <a:buClr>
                <a:schemeClr val="tx1"/>
              </a:buClr>
              <a:buFontTx/>
              <a:buBlip>
                <a:blip r:embed="rId3"/>
              </a:buBlip>
            </a:pPr>
            <a:r>
              <a:rPr lang="en-US" sz="2400" dirty="0" smtClean="0">
                <a:solidFill>
                  <a:schemeClr val="tx1"/>
                </a:solidFill>
              </a:rPr>
              <a:t>One triple bond, or three single bonds, or one double bond and a single bond</a:t>
            </a:r>
            <a:endParaRPr lang="en-US" sz="2400" dirty="0">
              <a:solidFill>
                <a:schemeClr val="tx1"/>
              </a:solidFill>
            </a:endParaRPr>
          </a:p>
          <a:p>
            <a:pPr>
              <a:spcBef>
                <a:spcPct val="40000"/>
              </a:spcBef>
              <a:buClr>
                <a:schemeClr val="tx1"/>
              </a:buClr>
              <a:buFontTx/>
              <a:buBlip>
                <a:blip r:embed="rId3"/>
              </a:buBlip>
            </a:pPr>
            <a:r>
              <a:rPr lang="en-US" sz="2800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</a:t>
            </a:r>
            <a:r>
              <a:rPr lang="en-US" sz="2800" dirty="0" smtClean="0">
                <a:solidFill>
                  <a:schemeClr val="tx1"/>
                </a:solidFill>
              </a:rPr>
              <a:t>arbon (and silicon) form four covalent bonds.</a:t>
            </a:r>
          </a:p>
          <a:p>
            <a:pPr lvl="1">
              <a:spcBef>
                <a:spcPct val="40000"/>
              </a:spcBef>
              <a:buClr>
                <a:schemeClr val="tx1"/>
              </a:buClr>
              <a:buFontTx/>
              <a:buBlip>
                <a:blip r:embed="rId3"/>
              </a:buBlip>
            </a:pPr>
            <a:r>
              <a:rPr lang="en-US" sz="2400" dirty="0" smtClean="0">
                <a:solidFill>
                  <a:schemeClr val="tx1"/>
                </a:solidFill>
              </a:rPr>
              <a:t>Two double bonds, or four single bonds, or a triple and a single, or a double and two singles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8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228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8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1228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8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" dur="500"/>
                                        <p:tgtEl>
                                          <p:spTgt spid="1228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8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0" dur="500"/>
                                        <p:tgtEl>
                                          <p:spTgt spid="1228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8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" dur="500"/>
                                        <p:tgtEl>
                                          <p:spTgt spid="1228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8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8" dur="500"/>
                                        <p:tgtEl>
                                          <p:spTgt spid="1228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88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1" dur="500"/>
                                        <p:tgtEl>
                                          <p:spTgt spid="12288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883" grpId="0" build="p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858" name="Text Box 2"/>
          <p:cNvSpPr txBox="1">
            <a:spLocks noChangeArrowheads="1"/>
          </p:cNvSpPr>
          <p:nvPr/>
        </p:nvSpPr>
        <p:spPr bwMode="auto">
          <a:xfrm>
            <a:off x="5638800" y="4267200"/>
            <a:ext cx="53340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 dirty="0">
                <a:solidFill>
                  <a:srgbClr val="C00000"/>
                </a:solidFill>
              </a:rPr>
              <a:t>C</a:t>
            </a:r>
          </a:p>
        </p:txBody>
      </p:sp>
      <p:sp>
        <p:nvSpPr>
          <p:cNvPr id="121859" name="Text Box 3"/>
          <p:cNvSpPr txBox="1">
            <a:spLocks noChangeArrowheads="1"/>
          </p:cNvSpPr>
          <p:nvPr/>
        </p:nvSpPr>
        <p:spPr bwMode="auto">
          <a:xfrm>
            <a:off x="4632325" y="4264025"/>
            <a:ext cx="45720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rgbClr val="C00000"/>
                </a:solidFill>
              </a:rPr>
              <a:t>H</a:t>
            </a:r>
          </a:p>
        </p:txBody>
      </p:sp>
      <p:sp>
        <p:nvSpPr>
          <p:cNvPr id="121860" name="Text Box 4"/>
          <p:cNvSpPr txBox="1">
            <a:spLocks noChangeArrowheads="1"/>
          </p:cNvSpPr>
          <p:nvPr/>
        </p:nvSpPr>
        <p:spPr bwMode="auto">
          <a:xfrm>
            <a:off x="5622925" y="3276600"/>
            <a:ext cx="45720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rgbClr val="C00000"/>
                </a:solidFill>
              </a:rPr>
              <a:t>H</a:t>
            </a:r>
          </a:p>
        </p:txBody>
      </p:sp>
      <p:sp>
        <p:nvSpPr>
          <p:cNvPr id="121861" name="Text Box 5"/>
          <p:cNvSpPr txBox="1">
            <a:spLocks noChangeArrowheads="1"/>
          </p:cNvSpPr>
          <p:nvPr/>
        </p:nvSpPr>
        <p:spPr bwMode="auto">
          <a:xfrm>
            <a:off x="5638800" y="5195888"/>
            <a:ext cx="457200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rgbClr val="C00000"/>
                </a:solidFill>
              </a:rPr>
              <a:t>H</a:t>
            </a:r>
          </a:p>
        </p:txBody>
      </p:sp>
      <p:sp>
        <p:nvSpPr>
          <p:cNvPr id="121862" name="Text Box 6"/>
          <p:cNvSpPr txBox="1">
            <a:spLocks noChangeArrowheads="1"/>
          </p:cNvSpPr>
          <p:nvPr/>
        </p:nvSpPr>
        <p:spPr bwMode="auto">
          <a:xfrm>
            <a:off x="6629400" y="4267200"/>
            <a:ext cx="505267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2800" dirty="0" err="1">
                <a:solidFill>
                  <a:srgbClr val="C00000"/>
                </a:solidFill>
              </a:rPr>
              <a:t>Cl</a:t>
            </a:r>
            <a:endParaRPr lang="en-US" sz="2800" dirty="0">
              <a:solidFill>
                <a:srgbClr val="C00000"/>
              </a:solidFill>
            </a:endParaRPr>
          </a:p>
        </p:txBody>
      </p:sp>
      <p:sp>
        <p:nvSpPr>
          <p:cNvPr id="121863" name="Text Box 7"/>
          <p:cNvSpPr txBox="1">
            <a:spLocks noChangeArrowheads="1"/>
          </p:cNvSpPr>
          <p:nvPr/>
        </p:nvSpPr>
        <p:spPr bwMode="auto">
          <a:xfrm>
            <a:off x="5486400" y="3429000"/>
            <a:ext cx="720069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4800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..</a:t>
            </a:r>
          </a:p>
        </p:txBody>
      </p:sp>
      <p:sp>
        <p:nvSpPr>
          <p:cNvPr id="121864" name="Text Box 8"/>
          <p:cNvSpPr txBox="1">
            <a:spLocks noChangeArrowheads="1"/>
          </p:cNvSpPr>
          <p:nvPr/>
        </p:nvSpPr>
        <p:spPr bwMode="auto">
          <a:xfrm rot="-5400000">
            <a:off x="4790609" y="4097765"/>
            <a:ext cx="720069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4800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..</a:t>
            </a:r>
          </a:p>
        </p:txBody>
      </p:sp>
      <p:sp>
        <p:nvSpPr>
          <p:cNvPr id="121865" name="Text Box 9"/>
          <p:cNvSpPr txBox="1">
            <a:spLocks noChangeArrowheads="1"/>
          </p:cNvSpPr>
          <p:nvPr/>
        </p:nvSpPr>
        <p:spPr bwMode="auto">
          <a:xfrm>
            <a:off x="5486400" y="4343400"/>
            <a:ext cx="720069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4800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..</a:t>
            </a:r>
          </a:p>
        </p:txBody>
      </p:sp>
      <p:sp>
        <p:nvSpPr>
          <p:cNvPr id="121866" name="Text Box 10"/>
          <p:cNvSpPr txBox="1">
            <a:spLocks noChangeArrowheads="1"/>
          </p:cNvSpPr>
          <p:nvPr/>
        </p:nvSpPr>
        <p:spPr bwMode="auto">
          <a:xfrm rot="5496964" flipV="1">
            <a:off x="5780453" y="4147111"/>
            <a:ext cx="720069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4800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..</a:t>
            </a:r>
          </a:p>
        </p:txBody>
      </p:sp>
      <p:sp>
        <p:nvSpPr>
          <p:cNvPr id="121867" name="Rectangle 11"/>
          <p:cNvSpPr>
            <a:spLocks noGrp="1" noChangeArrowheads="1"/>
          </p:cNvSpPr>
          <p:nvPr>
            <p:ph type="title"/>
          </p:nvPr>
        </p:nvSpPr>
        <p:spPr>
          <a:xfrm>
            <a:off x="304800" y="228600"/>
            <a:ext cx="8229600" cy="609600"/>
          </a:xfrm>
        </p:spPr>
        <p:txBody>
          <a:bodyPr/>
          <a:lstStyle/>
          <a:p>
            <a:r>
              <a:rPr lang="en-US" sz="32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Completing a Lewis Structure -</a:t>
            </a:r>
            <a:r>
              <a:rPr lang="en-US" sz="3200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CH</a:t>
            </a:r>
            <a:r>
              <a:rPr lang="en-US" sz="3200" u="sng" baseline="-25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</a:t>
            </a:r>
            <a:r>
              <a:rPr lang="en-US" sz="3200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Cl</a:t>
            </a:r>
            <a:endParaRPr lang="en-US" sz="3200" u="sng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21868" name="Text Box 12"/>
          <p:cNvSpPr txBox="1">
            <a:spLocks noChangeArrowheads="1"/>
          </p:cNvSpPr>
          <p:nvPr/>
        </p:nvSpPr>
        <p:spPr bwMode="auto">
          <a:xfrm>
            <a:off x="379315" y="1991380"/>
            <a:ext cx="6707285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buClr>
                <a:srgbClr val="C00000"/>
              </a:buClr>
              <a:buFont typeface="Wingdings" pitchFamily="2" charset="2"/>
              <a:buChar char="Ø"/>
            </a:pPr>
            <a:r>
              <a:rPr lang="en-US" dirty="0"/>
              <a:t> </a:t>
            </a:r>
            <a:r>
              <a:rPr lang="en-US" sz="2800" dirty="0">
                <a:solidFill>
                  <a:schemeClr val="tx1"/>
                </a:solidFill>
              </a:rPr>
              <a:t>Add up available valence electrons:</a:t>
            </a:r>
          </a:p>
        </p:txBody>
      </p:sp>
      <p:sp>
        <p:nvSpPr>
          <p:cNvPr id="121869" name="Text Box 13"/>
          <p:cNvSpPr txBox="1">
            <a:spLocks noChangeArrowheads="1"/>
          </p:cNvSpPr>
          <p:nvPr/>
        </p:nvSpPr>
        <p:spPr bwMode="auto">
          <a:xfrm>
            <a:off x="1447800" y="2524780"/>
            <a:ext cx="7526099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buClr>
                <a:srgbClr val="C00000"/>
              </a:buClr>
              <a:buFont typeface="Wingdings" pitchFamily="2" charset="2"/>
              <a:buChar char="Ø"/>
            </a:pPr>
            <a:r>
              <a:rPr lang="en-US" sz="2800" dirty="0">
                <a:solidFill>
                  <a:schemeClr val="tx1"/>
                </a:solidFill>
              </a:rPr>
              <a:t> C = 4, H = (3)(1), </a:t>
            </a:r>
            <a:r>
              <a:rPr lang="en-US" sz="2800" dirty="0" err="1">
                <a:solidFill>
                  <a:schemeClr val="tx1"/>
                </a:solidFill>
              </a:rPr>
              <a:t>Cl</a:t>
            </a:r>
            <a:r>
              <a:rPr lang="en-US" sz="2800" dirty="0">
                <a:solidFill>
                  <a:schemeClr val="tx1"/>
                </a:solidFill>
              </a:rPr>
              <a:t> = 7   Total = 14 </a:t>
            </a:r>
          </a:p>
        </p:txBody>
      </p:sp>
      <p:sp>
        <p:nvSpPr>
          <p:cNvPr id="121870" name="Text Box 14"/>
          <p:cNvSpPr txBox="1">
            <a:spLocks noChangeArrowheads="1"/>
          </p:cNvSpPr>
          <p:nvPr/>
        </p:nvSpPr>
        <p:spPr bwMode="auto">
          <a:xfrm>
            <a:off x="381000" y="3110805"/>
            <a:ext cx="4648200" cy="138499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buClr>
                <a:srgbClr val="C00000"/>
              </a:buClr>
              <a:buFont typeface="Wingdings" pitchFamily="2" charset="2"/>
              <a:buChar char="Ø"/>
            </a:pPr>
            <a:r>
              <a:rPr lang="en-US" dirty="0"/>
              <a:t> </a:t>
            </a:r>
            <a:r>
              <a:rPr lang="en-US" sz="2800" dirty="0">
                <a:solidFill>
                  <a:schemeClr val="tx1"/>
                </a:solidFill>
              </a:rPr>
              <a:t>Join peripheral atoms  </a:t>
            </a:r>
          </a:p>
          <a:p>
            <a:pPr>
              <a:buClr>
                <a:srgbClr val="C00000"/>
              </a:buClr>
            </a:pPr>
            <a:r>
              <a:rPr lang="en-US" sz="2800" dirty="0" smtClean="0">
                <a:solidFill>
                  <a:schemeClr val="tx1"/>
                </a:solidFill>
              </a:rPr>
              <a:t>to </a:t>
            </a:r>
            <a:r>
              <a:rPr lang="en-US" sz="2800" dirty="0">
                <a:solidFill>
                  <a:schemeClr val="tx1"/>
                </a:solidFill>
              </a:rPr>
              <a:t>the central atom </a:t>
            </a:r>
            <a:r>
              <a:rPr lang="en-US" sz="2800" dirty="0" smtClean="0">
                <a:solidFill>
                  <a:schemeClr val="tx1"/>
                </a:solidFill>
              </a:rPr>
              <a:t>with </a:t>
            </a:r>
            <a:r>
              <a:rPr lang="en-US" sz="2800" dirty="0">
                <a:solidFill>
                  <a:schemeClr val="tx1"/>
                </a:solidFill>
              </a:rPr>
              <a:t>electron pairs.</a:t>
            </a:r>
          </a:p>
        </p:txBody>
      </p:sp>
      <p:sp>
        <p:nvSpPr>
          <p:cNvPr id="121871" name="Text Box 15"/>
          <p:cNvSpPr txBox="1">
            <a:spLocks noChangeArrowheads="1"/>
          </p:cNvSpPr>
          <p:nvPr/>
        </p:nvSpPr>
        <p:spPr bwMode="auto">
          <a:xfrm>
            <a:off x="381000" y="4584918"/>
            <a:ext cx="4495800" cy="181588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buClr>
                <a:srgbClr val="C00000"/>
              </a:buClr>
              <a:buFont typeface="Wingdings" pitchFamily="2" charset="2"/>
              <a:buChar char="Ø"/>
            </a:pPr>
            <a:r>
              <a:rPr lang="en-US" dirty="0"/>
              <a:t> </a:t>
            </a:r>
            <a:r>
              <a:rPr lang="en-US" sz="2800" dirty="0">
                <a:solidFill>
                  <a:schemeClr val="tx1"/>
                </a:solidFill>
              </a:rPr>
              <a:t>Complete octets on     </a:t>
            </a:r>
          </a:p>
          <a:p>
            <a:pPr>
              <a:buClr>
                <a:srgbClr val="C00000"/>
              </a:buClr>
            </a:pPr>
            <a:r>
              <a:rPr lang="en-US" sz="2800" dirty="0" smtClean="0">
                <a:solidFill>
                  <a:schemeClr val="tx1"/>
                </a:solidFill>
              </a:rPr>
              <a:t>atoms </a:t>
            </a:r>
            <a:r>
              <a:rPr lang="en-US" sz="2800" dirty="0">
                <a:solidFill>
                  <a:schemeClr val="tx1"/>
                </a:solidFill>
              </a:rPr>
              <a:t>other than </a:t>
            </a:r>
            <a:r>
              <a:rPr lang="en-US" sz="2800" dirty="0" smtClean="0">
                <a:solidFill>
                  <a:schemeClr val="tx1"/>
                </a:solidFill>
              </a:rPr>
              <a:t>hydrogen </a:t>
            </a:r>
            <a:r>
              <a:rPr lang="en-US" sz="2800" dirty="0">
                <a:solidFill>
                  <a:schemeClr val="tx1"/>
                </a:solidFill>
              </a:rPr>
              <a:t>with </a:t>
            </a:r>
            <a:r>
              <a:rPr lang="en-US" sz="2800" dirty="0" smtClean="0">
                <a:solidFill>
                  <a:schemeClr val="tx1"/>
                </a:solidFill>
              </a:rPr>
              <a:t>remaining electrons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121872" name="Text Box 16"/>
          <p:cNvSpPr txBox="1">
            <a:spLocks noChangeArrowheads="1"/>
          </p:cNvSpPr>
          <p:nvPr/>
        </p:nvSpPr>
        <p:spPr bwMode="auto">
          <a:xfrm>
            <a:off x="419737" y="990600"/>
            <a:ext cx="8419463" cy="95410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buClr>
                <a:srgbClr val="C00000"/>
              </a:buClr>
              <a:buFont typeface="Wingdings" pitchFamily="2" charset="2"/>
              <a:buChar char="Ø"/>
            </a:pPr>
            <a:r>
              <a:rPr lang="en-US" dirty="0"/>
              <a:t> </a:t>
            </a:r>
            <a:r>
              <a:rPr lang="en-US" sz="2800" dirty="0">
                <a:solidFill>
                  <a:schemeClr val="tx1"/>
                </a:solidFill>
              </a:rPr>
              <a:t>Make carbon the central </a:t>
            </a:r>
            <a:r>
              <a:rPr lang="en-US" sz="2800" dirty="0" smtClean="0">
                <a:solidFill>
                  <a:schemeClr val="tx1"/>
                </a:solidFill>
              </a:rPr>
              <a:t>atom (it wants the most bonds, 4)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121873" name="Text Box 17"/>
          <p:cNvSpPr txBox="1">
            <a:spLocks noChangeArrowheads="1"/>
          </p:cNvSpPr>
          <p:nvPr/>
        </p:nvSpPr>
        <p:spPr bwMode="auto">
          <a:xfrm>
            <a:off x="6518931" y="3429000"/>
            <a:ext cx="720069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4800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..</a:t>
            </a:r>
          </a:p>
        </p:txBody>
      </p:sp>
      <p:sp>
        <p:nvSpPr>
          <p:cNvPr id="121874" name="Text Box 18"/>
          <p:cNvSpPr txBox="1">
            <a:spLocks noChangeArrowheads="1"/>
          </p:cNvSpPr>
          <p:nvPr/>
        </p:nvSpPr>
        <p:spPr bwMode="auto">
          <a:xfrm>
            <a:off x="6553200" y="4419600"/>
            <a:ext cx="720069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4800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..</a:t>
            </a:r>
          </a:p>
        </p:txBody>
      </p:sp>
      <p:sp>
        <p:nvSpPr>
          <p:cNvPr id="121875" name="Text Box 19"/>
          <p:cNvSpPr txBox="1">
            <a:spLocks noChangeArrowheads="1"/>
          </p:cNvSpPr>
          <p:nvPr/>
        </p:nvSpPr>
        <p:spPr bwMode="auto">
          <a:xfrm rot="-5400000">
            <a:off x="6778199" y="3966002"/>
            <a:ext cx="990600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sz="4800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8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18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18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9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3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7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8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218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218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8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2186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2186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8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218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218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49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3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7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6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8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218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218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7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7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18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79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1858" grpId="0" autoUpdateAnimBg="0"/>
      <p:bldP spid="121859" grpId="0" autoUpdateAnimBg="0"/>
      <p:bldP spid="121860" grpId="0" autoUpdateAnimBg="0"/>
      <p:bldP spid="121861" grpId="0" autoUpdateAnimBg="0"/>
      <p:bldP spid="121862" grpId="0" autoUpdateAnimBg="0"/>
      <p:bldP spid="121863" grpId="0" autoUpdateAnimBg="0"/>
      <p:bldP spid="121864" grpId="0" autoUpdateAnimBg="0"/>
      <p:bldP spid="121865" grpId="0" autoUpdateAnimBg="0"/>
      <p:bldP spid="121866" grpId="0" autoUpdateAnimBg="0"/>
      <p:bldP spid="121868" grpId="0" autoUpdateAnimBg="0"/>
      <p:bldP spid="121869" grpId="0" autoUpdateAnimBg="0"/>
      <p:bldP spid="121870" grpId="0" autoUpdateAnimBg="0"/>
      <p:bldP spid="121871" grpId="0" autoUpdateAnimBg="0"/>
      <p:bldP spid="121872" grpId="0" autoUpdateAnimBg="0"/>
      <p:bldP spid="121873" grpId="0" autoUpdateAnimBg="0"/>
      <p:bldP spid="121874" grpId="0" autoUpdateAnimBg="0"/>
      <p:bldP spid="121875" grpId="0" autoUpdateAnimBg="0"/>
    </p:bldLst>
  </p:timing>
</p:sld>
</file>

<file path=ppt/theme/theme1.xml><?xml version="1.0" encoding="utf-8"?>
<a:theme xmlns:a="http://schemas.openxmlformats.org/drawingml/2006/main" name="Chemistry Format">
  <a:themeElements>
    <a:clrScheme name="Chemistry Forma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Chemistry Format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lnDef>
  </a:objectDefaults>
  <a:extraClrSchemeLst>
    <a:extraClrScheme>
      <a:clrScheme name="Chemistry Forma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hemistry Format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C:\WINDOWS\Application Data\Microsoft\Templates\Chemistry Format.pot</Template>
  <TotalTime>1571</TotalTime>
  <Pages>25</Pages>
  <Words>887</Words>
  <Application>Microsoft Office PowerPoint</Application>
  <PresentationFormat>Екран (4:3)</PresentationFormat>
  <Paragraphs>221</Paragraphs>
  <Slides>12</Slides>
  <Notes>12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12</vt:i4>
      </vt:variant>
    </vt:vector>
  </HeadingPairs>
  <TitlesOfParts>
    <vt:vector size="13" baseType="lpstr">
      <vt:lpstr>Chemistry Format</vt:lpstr>
      <vt:lpstr>Covalent Bonding</vt:lpstr>
      <vt:lpstr>CA Standards</vt:lpstr>
      <vt:lpstr>The Octet Rule and  Covalent Compounds</vt:lpstr>
      <vt:lpstr>The Octet Rule:  The Diatomic Fluorine Molecule</vt:lpstr>
      <vt:lpstr>The Octet Rule:  The Diatomic Oxygen Molecule</vt:lpstr>
      <vt:lpstr>The Octet Rule:  The Diatomic Nitrogen Molecule</vt:lpstr>
      <vt:lpstr>Lewis Structures</vt:lpstr>
      <vt:lpstr>The HONC Rule</vt:lpstr>
      <vt:lpstr>Completing a Lewis Structure -CH3Cl</vt:lpstr>
      <vt:lpstr>Bond Length and Bond Energy</vt:lpstr>
      <vt:lpstr>Resonance</vt:lpstr>
      <vt:lpstr>Resonance in Benzene, C6H6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Bonds</dc:title>
  <dc:creator>Mad Doc</dc:creator>
  <cp:lastModifiedBy>RomaK</cp:lastModifiedBy>
  <cp:revision>451</cp:revision>
  <cp:lastPrinted>1601-01-01T00:00:00Z</cp:lastPrinted>
  <dcterms:created xsi:type="dcterms:W3CDTF">1997-02-02T21:34:34Z</dcterms:created>
  <dcterms:modified xsi:type="dcterms:W3CDTF">2015-09-02T09:59:07Z</dcterms:modified>
</cp:coreProperties>
</file>

<file path=docProps/thumbnail.jpeg>
</file>